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642" r:id="rId5"/>
  </p:sldMasterIdLst>
  <p:notesMasterIdLst>
    <p:notesMasterId r:id="rId42"/>
  </p:notesMasterIdLst>
  <p:handoutMasterIdLst>
    <p:handoutMasterId r:id="rId43"/>
  </p:handoutMasterIdLst>
  <p:sldIdLst>
    <p:sldId id="1719" r:id="rId6"/>
    <p:sldId id="1856" r:id="rId7"/>
    <p:sldId id="1660" r:id="rId8"/>
    <p:sldId id="1857" r:id="rId9"/>
    <p:sldId id="1670" r:id="rId10"/>
    <p:sldId id="1858" r:id="rId11"/>
    <p:sldId id="1859" r:id="rId12"/>
    <p:sldId id="1863" r:id="rId13"/>
    <p:sldId id="1860" r:id="rId14"/>
    <p:sldId id="1861" r:id="rId15"/>
    <p:sldId id="1862" r:id="rId16"/>
    <p:sldId id="1864" r:id="rId17"/>
    <p:sldId id="1865" r:id="rId18"/>
    <p:sldId id="1897" r:id="rId19"/>
    <p:sldId id="1866" r:id="rId20"/>
    <p:sldId id="1898" r:id="rId21"/>
    <p:sldId id="1867" r:id="rId22"/>
    <p:sldId id="1868" r:id="rId23"/>
    <p:sldId id="1870" r:id="rId24"/>
    <p:sldId id="1869" r:id="rId25"/>
    <p:sldId id="1871" r:id="rId26"/>
    <p:sldId id="1872" r:id="rId27"/>
    <p:sldId id="1873" r:id="rId28"/>
    <p:sldId id="1875" r:id="rId29"/>
    <p:sldId id="1874" r:id="rId30"/>
    <p:sldId id="1876" r:id="rId31"/>
    <p:sldId id="1877" r:id="rId32"/>
    <p:sldId id="1878" r:id="rId33"/>
    <p:sldId id="1879" r:id="rId34"/>
    <p:sldId id="1881" r:id="rId35"/>
    <p:sldId id="1880" r:id="rId36"/>
    <p:sldId id="1882" r:id="rId37"/>
    <p:sldId id="1883" r:id="rId38"/>
    <p:sldId id="1884" r:id="rId39"/>
    <p:sldId id="1887" r:id="rId40"/>
    <p:sldId id="1885" r:id="rId41"/>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Brand Template" id="{E9D1FD4D-DAAF-4829-BBBC-AD8AC9ACFE8A}">
          <p14:sldIdLst/>
        </p14:section>
        <p14:section name="White Template" id="{A073DAE3-B461-442F-A3D3-6642BD875E45}">
          <p14:sldIdLst>
            <p14:sldId id="1719"/>
            <p14:sldId id="1856"/>
            <p14:sldId id="1660"/>
            <p14:sldId id="1857"/>
            <p14:sldId id="1670"/>
            <p14:sldId id="1858"/>
            <p14:sldId id="1859"/>
            <p14:sldId id="1863"/>
            <p14:sldId id="1860"/>
            <p14:sldId id="1861"/>
            <p14:sldId id="1862"/>
            <p14:sldId id="1864"/>
            <p14:sldId id="1865"/>
            <p14:sldId id="1897"/>
            <p14:sldId id="1866"/>
            <p14:sldId id="1898"/>
            <p14:sldId id="1867"/>
            <p14:sldId id="1868"/>
            <p14:sldId id="1870"/>
            <p14:sldId id="1869"/>
            <p14:sldId id="1871"/>
            <p14:sldId id="1872"/>
            <p14:sldId id="1873"/>
            <p14:sldId id="1875"/>
            <p14:sldId id="1874"/>
            <p14:sldId id="1876"/>
            <p14:sldId id="1877"/>
            <p14:sldId id="1878"/>
            <p14:sldId id="1879"/>
            <p14:sldId id="1881"/>
            <p14:sldId id="1880"/>
            <p14:sldId id="1882"/>
            <p14:sldId id="1883"/>
            <p14:sldId id="1884"/>
            <p14:sldId id="1887"/>
            <p14:sldId id="1885"/>
          </p14:sldIdLst>
        </p14:section>
        <p14:section name="Soft Black template" id="{888AB95E-1B7E-4E95-8F39-C5D0E8372BC2}">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4"/>
    <a:srgbClr val="1A1A1A"/>
    <a:srgbClr val="FFFFFF"/>
    <a:srgbClr val="00BCF2"/>
    <a:srgbClr val="40CDF5"/>
    <a:srgbClr val="40587C"/>
    <a:srgbClr val="00B0E3"/>
    <a:srgbClr val="00188F"/>
    <a:srgbClr val="005291"/>
    <a:srgbClr val="BA68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6913" autoAdjust="0"/>
    <p:restoredTop sz="55538" autoAdjust="0"/>
  </p:normalViewPr>
  <p:slideViewPr>
    <p:cSldViewPr snapToGrid="0">
      <p:cViewPr varScale="1">
        <p:scale>
          <a:sx n="47" d="100"/>
          <a:sy n="47" d="100"/>
        </p:scale>
        <p:origin x="1644" y="54"/>
      </p:cViewPr>
      <p:guideLst/>
    </p:cSldViewPr>
  </p:slideViewPr>
  <p:outlineViewPr>
    <p:cViewPr>
      <p:scale>
        <a:sx n="33" d="100"/>
        <a:sy n="33" d="100"/>
      </p:scale>
      <p:origin x="0" y="-6516"/>
    </p:cViewPr>
  </p:outlineViewPr>
  <p:notesTextViewPr>
    <p:cViewPr>
      <p:scale>
        <a:sx n="3" d="2"/>
        <a:sy n="3" d="2"/>
      </p:scale>
      <p:origin x="0" y="0"/>
    </p:cViewPr>
  </p:notesTextViewPr>
  <p:sorterViewPr>
    <p:cViewPr varScale="1">
      <p:scale>
        <a:sx n="1" d="1"/>
        <a:sy n="1" d="1"/>
      </p:scale>
      <p:origin x="0" y="0"/>
    </p:cViewPr>
  </p:sorterViewPr>
  <p:notesViewPr>
    <p:cSldViewPr snapToGrid="0" showGuides="1">
      <p:cViewPr varScale="1">
        <p:scale>
          <a:sx n="84" d="100"/>
          <a:sy n="84" d="100"/>
        </p:scale>
        <p:origin x="2934" y="3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notesMaster" Target="notesMasters/notesMaster1.xml"/><Relationship Id="rId47" Type="http://schemas.openxmlformats.org/officeDocument/2006/relationships/theme" Target="theme/theme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slide" Target="slides/slide36.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handoutMaster" Target="handoutMasters/handoutMaster1.xml"/><Relationship Id="rId48"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4/6/2019 6:11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4/6/2019 6:11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azure.microsoft.com/en-us/pricing/tco/"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azure.microsoft.com/en-us/support/community/"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docs.microsoft.com/en-us/azure/governance/management-groups/"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619146B-24F9-441E-A368-DB3B5A84C1D4}" type="datetime8">
              <a:rPr lang="en-US" smtClean="0"/>
              <a:t>4/6/2019 6:11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20803959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sz="900" b="0" i="0" u="none" strike="noStrike" kern="1200" dirty="0">
                <a:solidFill>
                  <a:schemeClr val="tx1"/>
                </a:solidFill>
                <a:effectLst/>
                <a:latin typeface="Segoe UI Light" pitchFamily="34" charset="0"/>
                <a:ea typeface="+mn-ea"/>
                <a:cs typeface="+mn-cs"/>
              </a:rPr>
              <a:t>If you upgrade to a Pay-As-You-Go subscription within the 30-day trial period, by providing your credit or debit card details you can use a limited selection of free services for 12 months. After 12 months, you will be billed for the services and products in use on your account at the pay-as-you-go rate.</a:t>
            </a:r>
          </a:p>
          <a:p>
            <a:endParaRPr lang="en-IE" sz="900" b="0" i="0" u="none" strike="noStrike" kern="1200" dirty="0">
              <a:solidFill>
                <a:schemeClr val="tx1"/>
              </a:solidFill>
              <a:effectLst/>
              <a:latin typeface="Segoe UI Light" pitchFamily="34" charset="0"/>
              <a:ea typeface="+mn-ea"/>
              <a:cs typeface="+mn-cs"/>
            </a:endParaRPr>
          </a:p>
          <a:p>
            <a:r>
              <a:rPr lang="en-IE" sz="900" kern="1200" dirty="0">
                <a:solidFill>
                  <a:schemeClr val="tx1"/>
                </a:solidFill>
                <a:effectLst/>
                <a:latin typeface="Segoe UI Light" pitchFamily="34" charset="0"/>
                <a:ea typeface="+mn-ea"/>
                <a:cs typeface="+mn-cs"/>
              </a:rPr>
              <a:t>For more information about Azure free accounts, refer to </a:t>
            </a:r>
            <a:r>
              <a:rPr lang="en-IE" u="sng" dirty="0"/>
              <a:t>https://azure.microsoft.com/en-us/free/</a:t>
            </a:r>
            <a:endParaRPr lang="en-IE" sz="90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4/6/2019 6:29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38851532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IE" sz="900" b="0" i="0" u="none" strike="noStrike" kern="1200" dirty="0">
                <a:solidFill>
                  <a:schemeClr val="tx1"/>
                </a:solidFill>
                <a:effectLst/>
                <a:latin typeface="Segoe UI Light" pitchFamily="34" charset="0"/>
                <a:ea typeface="+mn-ea"/>
                <a:cs typeface="+mn-cs"/>
              </a:rPr>
              <a:t>For more information about Azure usage charges, refer to </a:t>
            </a:r>
            <a:r>
              <a:rPr lang="en-IE" u="sng" dirty="0"/>
              <a:t>https://docs.microsoft.com/en-us/azure/billing/billing-understand-your-invoice</a:t>
            </a:r>
            <a:endParaRPr lang="en-IE" sz="900" kern="1200" dirty="0">
              <a:solidFill>
                <a:schemeClr val="tx1"/>
              </a:solidFill>
              <a:effectLst/>
              <a:latin typeface="Segoe UI Light" pitchFamily="34" charset="0"/>
              <a:ea typeface="+mn-ea"/>
              <a:cs typeface="+mn-cs"/>
            </a:endParaRP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4/6/2019 6:31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12587049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sz="900" b="0" i="0" u="none" strike="noStrike" kern="1200" dirty="0">
                <a:solidFill>
                  <a:schemeClr val="tx1"/>
                </a:solidFill>
                <a:effectLst/>
                <a:latin typeface="Segoe UI Light" pitchFamily="34" charset="0"/>
                <a:ea typeface="+mn-ea"/>
                <a:cs typeface="+mn-cs"/>
              </a:rPr>
              <a:t>Point out that the Zone referred to here, is different from </a:t>
            </a:r>
            <a:r>
              <a:rPr lang="en-IE" dirty="0"/>
              <a:t>Availability Zone</a:t>
            </a:r>
            <a:r>
              <a:rPr lang="en-IE" sz="900" b="0" i="0" u="none" strike="noStrike" kern="1200" dirty="0">
                <a:solidFill>
                  <a:schemeClr val="tx1"/>
                </a:solidFill>
                <a:effectLst/>
                <a:latin typeface="Segoe UI Light" pitchFamily="34" charset="0"/>
                <a:ea typeface="+mn-ea"/>
                <a:cs typeface="+mn-cs"/>
              </a:rPr>
              <a:t>. Availability Zones being an Azure service providing High availability, whereas Zones in the context of billing are geographical entities, used for data transfer pricing between defined geographical areas called Zones.</a:t>
            </a:r>
          </a:p>
          <a:p>
            <a:endParaRPr lang="en-IE" sz="900" b="0" i="0" u="none" strike="noStrike" kern="1200" dirty="0">
              <a:solidFill>
                <a:schemeClr val="tx1"/>
              </a:solidFill>
              <a:effectLst/>
              <a:latin typeface="Segoe UI Light" pitchFamily="34" charset="0"/>
              <a:ea typeface="+mn-ea"/>
              <a:cs typeface="+mn-cs"/>
            </a:endParaRPr>
          </a:p>
          <a:p>
            <a:r>
              <a:rPr lang="en-IE" sz="900" b="0" i="1" u="none" strike="noStrike" kern="1200" dirty="0">
                <a:solidFill>
                  <a:schemeClr val="tx1"/>
                </a:solidFill>
                <a:effectLst/>
                <a:latin typeface="Segoe UI Light" pitchFamily="34" charset="0"/>
                <a:ea typeface="+mn-ea"/>
                <a:cs typeface="+mn-cs"/>
              </a:rPr>
              <a:t>Zone </a:t>
            </a:r>
            <a:r>
              <a:rPr lang="en-IE" sz="900" b="0" i="0" u="none" strike="noStrike" kern="1200" dirty="0">
                <a:solidFill>
                  <a:schemeClr val="tx1"/>
                </a:solidFill>
                <a:effectLst/>
                <a:latin typeface="Segoe UI Light" pitchFamily="34" charset="0"/>
                <a:ea typeface="+mn-ea"/>
                <a:cs typeface="+mn-cs"/>
              </a:rPr>
              <a:t>is a geographical grouping of Azure Regions for billing purpose. Data transfer pricing is based on the Zones.</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4/6/2019 6:32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16135481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sz="900" b="0" kern="1200" dirty="0">
                <a:solidFill>
                  <a:schemeClr val="tx1"/>
                </a:solidFill>
                <a:effectLst/>
                <a:latin typeface="Segoe UI Light" pitchFamily="34" charset="0"/>
                <a:ea typeface="+mn-ea"/>
                <a:cs typeface="+mn-cs"/>
              </a:rPr>
              <a:t>You might want to demonstrate the Pricing calculator at </a:t>
            </a:r>
            <a:r>
              <a:rPr lang="en-IE" u="sng" dirty="0"/>
              <a:t>https://azure.microsoft.com/en-us/pricing/calculator/</a:t>
            </a:r>
          </a:p>
          <a:p>
            <a:endParaRPr lang="en-IE" sz="900" b="1" kern="1200" dirty="0">
              <a:solidFill>
                <a:schemeClr val="tx1"/>
              </a:solidFill>
              <a:effectLst/>
              <a:latin typeface="Segoe UI Light" pitchFamily="34" charset="0"/>
              <a:ea typeface="+mn-ea"/>
              <a:cs typeface="+mn-cs"/>
            </a:endParaRPr>
          </a:p>
          <a:p>
            <a:r>
              <a:rPr lang="en-IE" sz="900" kern="1200" dirty="0">
                <a:solidFill>
                  <a:schemeClr val="tx1"/>
                </a:solidFill>
                <a:effectLst/>
                <a:latin typeface="Segoe UI Light" pitchFamily="34" charset="0"/>
                <a:ea typeface="+mn-ea"/>
                <a:cs typeface="+mn-cs"/>
              </a:rPr>
              <a:t>Note: The </a:t>
            </a:r>
            <a:r>
              <a:rPr lang="en-IE" sz="900" i="1" kern="1200" dirty="0">
                <a:solidFill>
                  <a:schemeClr val="tx1"/>
                </a:solidFill>
                <a:effectLst/>
                <a:latin typeface="Segoe UI Light" pitchFamily="34" charset="0"/>
                <a:ea typeface="+mn-ea"/>
                <a:cs typeface="+mn-cs"/>
              </a:rPr>
              <a:t>pricing calculator</a:t>
            </a:r>
            <a:r>
              <a:rPr lang="en-IE" sz="900" kern="1200" dirty="0">
                <a:solidFill>
                  <a:schemeClr val="tx1"/>
                </a:solidFill>
                <a:effectLst/>
                <a:latin typeface="Segoe UI Light" pitchFamily="34" charset="0"/>
                <a:ea typeface="+mn-ea"/>
                <a:cs typeface="+mn-cs"/>
              </a:rPr>
              <a:t> provides estimates, and not actual price quotes. Actual prices can vary depending upon the date of purchase, the payment currency, and the type of Azure customer.</a:t>
            </a:r>
          </a:p>
          <a:p>
            <a:endParaRPr lang="en-IE" sz="900" kern="1200" dirty="0">
              <a:solidFill>
                <a:schemeClr val="tx1"/>
              </a:solidFill>
              <a:effectLst/>
              <a:latin typeface="Segoe UI Light" pitchFamily="34" charset="0"/>
              <a:ea typeface="+mn-ea"/>
              <a:cs typeface="+mn-cs"/>
            </a:endParaRPr>
          </a:p>
          <a:p>
            <a:r>
              <a:rPr lang="en-IE" sz="900" b="0" i="0" u="none" strike="noStrike" kern="1200" dirty="0">
                <a:solidFill>
                  <a:schemeClr val="tx1"/>
                </a:solidFill>
                <a:effectLst/>
                <a:latin typeface="Segoe UI Light" pitchFamily="34" charset="0"/>
                <a:ea typeface="+mn-ea"/>
                <a:cs typeface="+mn-cs"/>
              </a:rPr>
              <a:t>Get a new estimate from the pricing calculator by adding, removing, or reconfiguring selected products. You also can access pricing details, product details, and documentation for each product from the pricing calculator.</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4/6/2019 6:34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11135040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Students can just read through the tasks and get a feel for how they work or actually step through them like a lab task.</a:t>
            </a:r>
          </a:p>
          <a:p>
            <a:endParaRPr lang="en-US" dirty="0"/>
          </a:p>
          <a:p>
            <a:r>
              <a:rPr lang="en-US" dirty="0"/>
              <a:t>Another option could be to complete the walkthrough at the end of the module, and complete all or some of the walkthroughs in the module together at that stage, like an end of module or even end of course lab.</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4/6/2019 7:02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1087600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IE" sz="1200" b="0" kern="1200" dirty="0">
                <a:solidFill>
                  <a:schemeClr val="tx1"/>
                </a:solidFill>
                <a:effectLst/>
                <a:latin typeface="Segoe UI Light" pitchFamily="34" charset="0"/>
                <a:ea typeface="+mn-ea"/>
                <a:cs typeface="+mn-cs"/>
              </a:rPr>
              <a:t>You might want to demonstrate the TCO calculator at</a:t>
            </a:r>
            <a:r>
              <a:rPr lang="en-IE" u="sng" dirty="0">
                <a:hlinkClick r:id="rId3"/>
              </a:rPr>
              <a:t> </a:t>
            </a:r>
            <a:r>
              <a:rPr lang="en-IE" u="sng" dirty="0"/>
              <a:t>https://azure.microsoft.com/en-us/pricing/tco/calculator/</a:t>
            </a:r>
          </a:p>
          <a:p>
            <a:pPr>
              <a:defRPr/>
            </a:pPr>
            <a:endParaRPr lang="en-IE" sz="1200" b="0" kern="1200" dirty="0">
              <a:solidFill>
                <a:schemeClr val="tx1"/>
              </a:solidFill>
              <a:effectLst/>
              <a:latin typeface="Segoe UI Light" pitchFamily="34" charset="0"/>
              <a:ea typeface="+mn-ea"/>
              <a:cs typeface="+mn-cs"/>
            </a:endParaRPr>
          </a:p>
          <a:p>
            <a:r>
              <a:rPr lang="en-IE" sz="1200" b="0" i="0" u="none" strike="noStrike" kern="1200" dirty="0">
                <a:solidFill>
                  <a:schemeClr val="tx1"/>
                </a:solidFill>
                <a:effectLst/>
                <a:latin typeface="Segoe UI Light" pitchFamily="34" charset="0"/>
                <a:ea typeface="+mn-ea"/>
                <a:cs typeface="+mn-cs"/>
              </a:rPr>
              <a:t>To use the TCO calculator, complete the following three steps:</a:t>
            </a:r>
          </a:p>
          <a:p>
            <a:pPr marL="0" indent="0">
              <a:buFont typeface="Arial" panose="020B0604020202020204" pitchFamily="34" charset="0"/>
              <a:buNone/>
            </a:pPr>
            <a:r>
              <a:rPr lang="en-IE" sz="1200" i="0" u="none" strike="noStrike" kern="1200" dirty="0">
                <a:solidFill>
                  <a:schemeClr val="tx1"/>
                </a:solidFill>
                <a:effectLst/>
                <a:latin typeface="Segoe UI Light" pitchFamily="34" charset="0"/>
                <a:ea typeface="+mn-ea"/>
                <a:cs typeface="+mn-cs"/>
              </a:rPr>
              <a:t>1. Define your workloads:</a:t>
            </a:r>
          </a:p>
          <a:p>
            <a:pPr marL="628650" lvl="1" indent="-171450">
              <a:buFont typeface="Arial" panose="020B0604020202020204" pitchFamily="34" charset="0"/>
              <a:buChar char="•"/>
            </a:pPr>
            <a:r>
              <a:rPr lang="en-IE" sz="882" b="0" i="0" u="none" strike="noStrike" kern="1200" dirty="0">
                <a:solidFill>
                  <a:schemeClr val="tx1"/>
                </a:solidFill>
                <a:effectLst/>
                <a:latin typeface="Segoe UI Light" pitchFamily="34" charset="0"/>
                <a:ea typeface="+mn-ea"/>
                <a:cs typeface="+mn-cs"/>
              </a:rPr>
              <a:t>Enter details about your on-premises infrastructure into the TCO calculator according to four groups:</a:t>
            </a:r>
          </a:p>
          <a:p>
            <a:pPr marL="1085850" lvl="2" indent="-171450">
              <a:buFont typeface="Arial" panose="020B0604020202020204" pitchFamily="34" charset="0"/>
              <a:buChar char="•"/>
            </a:pPr>
            <a:r>
              <a:rPr lang="en-IE" sz="882" i="0" u="none" strike="noStrike" kern="1200" dirty="0">
                <a:solidFill>
                  <a:schemeClr val="tx1"/>
                </a:solidFill>
                <a:effectLst/>
                <a:latin typeface="Segoe UI Light" pitchFamily="34" charset="0"/>
                <a:ea typeface="+mn-ea"/>
                <a:cs typeface="+mn-cs"/>
              </a:rPr>
              <a:t>Servers</a:t>
            </a:r>
            <a:r>
              <a:rPr lang="en-IE" sz="882" b="0" i="0" u="none" strike="noStrike" kern="1200" dirty="0">
                <a:solidFill>
                  <a:schemeClr val="tx1"/>
                </a:solidFill>
                <a:effectLst/>
                <a:latin typeface="Segoe UI Light" pitchFamily="34" charset="0"/>
                <a:ea typeface="+mn-ea"/>
                <a:cs typeface="+mn-cs"/>
              </a:rPr>
              <a:t>. Enter details of your current on-premises server infrastructure.</a:t>
            </a:r>
          </a:p>
          <a:p>
            <a:pPr marL="1085850" lvl="2" indent="-171450">
              <a:buFont typeface="Arial" panose="020B0604020202020204" pitchFamily="34" charset="0"/>
              <a:buChar char="•"/>
            </a:pPr>
            <a:r>
              <a:rPr lang="en-IE" sz="882" i="0" u="none" strike="noStrike" kern="1200" dirty="0">
                <a:solidFill>
                  <a:schemeClr val="tx1"/>
                </a:solidFill>
                <a:effectLst/>
                <a:latin typeface="Segoe UI Light" pitchFamily="34" charset="0"/>
                <a:ea typeface="+mn-ea"/>
                <a:cs typeface="+mn-cs"/>
              </a:rPr>
              <a:t>Databases</a:t>
            </a:r>
            <a:r>
              <a:rPr lang="en-IE" sz="882" b="0" i="0" u="none" strike="noStrike" kern="1200" dirty="0">
                <a:solidFill>
                  <a:schemeClr val="tx1"/>
                </a:solidFill>
                <a:effectLst/>
                <a:latin typeface="Segoe UI Light" pitchFamily="34" charset="0"/>
                <a:ea typeface="+mn-ea"/>
                <a:cs typeface="+mn-cs"/>
              </a:rPr>
              <a:t>. Enter details of your on-premises database infrastructure in the </a:t>
            </a:r>
            <a:r>
              <a:rPr lang="en-IE" sz="882" b="1" i="0" u="none" strike="noStrike" kern="1200" dirty="0">
                <a:solidFill>
                  <a:schemeClr val="tx1"/>
                </a:solidFill>
                <a:effectLst/>
                <a:latin typeface="Segoe UI Light" pitchFamily="34" charset="0"/>
                <a:ea typeface="+mn-ea"/>
                <a:cs typeface="+mn-cs"/>
              </a:rPr>
              <a:t>Source</a:t>
            </a:r>
            <a:r>
              <a:rPr lang="en-IE" sz="882" b="0" i="0" u="none" strike="noStrike" kern="1200" dirty="0">
                <a:solidFill>
                  <a:schemeClr val="tx1"/>
                </a:solidFill>
                <a:effectLst/>
                <a:latin typeface="Segoe UI Light" pitchFamily="34" charset="0"/>
                <a:ea typeface="+mn-ea"/>
                <a:cs typeface="+mn-cs"/>
              </a:rPr>
              <a:t> section</a:t>
            </a:r>
            <a:r>
              <a:rPr lang="en-IE" dirty="0"/>
              <a:t>, and</a:t>
            </a:r>
            <a:r>
              <a:rPr lang="en-IE" sz="882" b="0" i="0" u="none" strike="noStrike" kern="1200" dirty="0">
                <a:solidFill>
                  <a:schemeClr val="tx1"/>
                </a:solidFill>
                <a:effectLst/>
                <a:latin typeface="Segoe UI Light" pitchFamily="34" charset="0"/>
                <a:ea typeface="+mn-ea"/>
                <a:cs typeface="+mn-cs"/>
              </a:rPr>
              <a:t> select the corresponding Azure service you would like to use </a:t>
            </a:r>
            <a:r>
              <a:rPr lang="en-IE" dirty="0"/>
              <a:t>in the </a:t>
            </a:r>
            <a:r>
              <a:rPr lang="en-IE" b="1" dirty="0"/>
              <a:t>Destination</a:t>
            </a:r>
            <a:r>
              <a:rPr lang="en-IE" dirty="0"/>
              <a:t> section.</a:t>
            </a:r>
            <a:endParaRPr lang="en-IE" sz="882" b="0" i="0" u="none" strike="noStrike" kern="1200" dirty="0">
              <a:solidFill>
                <a:schemeClr val="tx1"/>
              </a:solidFill>
              <a:effectLst/>
              <a:latin typeface="Segoe UI Light" pitchFamily="34" charset="0"/>
              <a:ea typeface="+mn-ea"/>
              <a:cs typeface="+mn-cs"/>
            </a:endParaRPr>
          </a:p>
          <a:p>
            <a:pPr marL="1085850" lvl="2" indent="-171450">
              <a:buFont typeface="Arial" panose="020B0604020202020204" pitchFamily="34" charset="0"/>
              <a:buChar char="•"/>
            </a:pPr>
            <a:r>
              <a:rPr lang="en-IE" sz="882" i="0" u="none" strike="noStrike" kern="1200" dirty="0">
                <a:solidFill>
                  <a:schemeClr val="tx1"/>
                </a:solidFill>
                <a:effectLst/>
                <a:latin typeface="Segoe UI Light" pitchFamily="34" charset="0"/>
                <a:ea typeface="+mn-ea"/>
                <a:cs typeface="+mn-cs"/>
              </a:rPr>
              <a:t>Storage</a:t>
            </a:r>
            <a:r>
              <a:rPr lang="en-IE" sz="882" b="0" i="0" u="none" strike="noStrike" kern="1200" dirty="0">
                <a:solidFill>
                  <a:schemeClr val="tx1"/>
                </a:solidFill>
                <a:effectLst/>
                <a:latin typeface="Segoe UI Light" pitchFamily="34" charset="0"/>
                <a:ea typeface="+mn-ea"/>
                <a:cs typeface="+mn-cs"/>
              </a:rPr>
              <a:t>. Enter the details of your on-premises storage infrastructure.</a:t>
            </a:r>
          </a:p>
          <a:p>
            <a:pPr marL="1085850" lvl="2" indent="-171450">
              <a:buFont typeface="Arial" panose="020B0604020202020204" pitchFamily="34" charset="0"/>
              <a:buChar char="•"/>
            </a:pPr>
            <a:r>
              <a:rPr lang="en-IE" sz="882" i="0" u="none" strike="noStrike" kern="1200" dirty="0">
                <a:solidFill>
                  <a:schemeClr val="tx1"/>
                </a:solidFill>
                <a:effectLst/>
                <a:latin typeface="Segoe UI Light" pitchFamily="34" charset="0"/>
                <a:ea typeface="+mn-ea"/>
                <a:cs typeface="+mn-cs"/>
              </a:rPr>
              <a:t>Networking</a:t>
            </a:r>
            <a:r>
              <a:rPr lang="en-IE" sz="882" b="0" i="0" u="none" strike="noStrike" kern="1200" dirty="0">
                <a:solidFill>
                  <a:schemeClr val="tx1"/>
                </a:solidFill>
                <a:effectLst/>
                <a:latin typeface="Segoe UI Light" pitchFamily="34" charset="0"/>
                <a:ea typeface="+mn-ea"/>
                <a:cs typeface="+mn-cs"/>
              </a:rPr>
              <a:t>. Enter the amount of network bandwidth you currently consume in your on-premises environment.</a:t>
            </a:r>
          </a:p>
          <a:p>
            <a:pPr marL="0" indent="0">
              <a:buFont typeface="Arial" panose="020B0604020202020204" pitchFamily="34" charset="0"/>
              <a:buNone/>
            </a:pPr>
            <a:r>
              <a:rPr lang="en-IE" sz="1200" i="0" u="none" strike="noStrike" kern="1200" dirty="0">
                <a:solidFill>
                  <a:schemeClr val="tx1"/>
                </a:solidFill>
                <a:effectLst/>
                <a:latin typeface="Segoe UI Light" pitchFamily="34" charset="0"/>
                <a:ea typeface="+mn-ea"/>
                <a:cs typeface="+mn-cs"/>
              </a:rPr>
              <a:t>2. Adjust assumptions:</a:t>
            </a:r>
          </a:p>
          <a:p>
            <a:pPr marL="628650" lvl="1" indent="-171450">
              <a:buFont typeface="Arial" panose="020B0604020202020204" pitchFamily="34" charset="0"/>
              <a:buChar char="•"/>
            </a:pPr>
            <a:r>
              <a:rPr lang="en-IE" sz="882" b="0" i="0" u="none" strike="noStrike" kern="1200" dirty="0">
                <a:solidFill>
                  <a:schemeClr val="tx1"/>
                </a:solidFill>
                <a:effectLst/>
                <a:latin typeface="Segoe UI Light" pitchFamily="34" charset="0"/>
                <a:ea typeface="+mn-ea"/>
                <a:cs typeface="+mn-cs"/>
              </a:rPr>
              <a:t>Adjust the values of key assumptions that the TCO calculator makes, which might vary between customers. To improve the accuracy of the TCO calculator, adjust the values so they match the costs of your current on-premises infrastructure:</a:t>
            </a:r>
          </a:p>
          <a:p>
            <a:pPr marL="1085850" lvl="2" indent="-171450">
              <a:buFont typeface="Arial" panose="020B0604020202020204" pitchFamily="34" charset="0"/>
              <a:buChar char="•"/>
            </a:pPr>
            <a:r>
              <a:rPr lang="en-IE" sz="882" b="0" i="0" u="none" strike="noStrike" kern="1200" dirty="0">
                <a:solidFill>
                  <a:schemeClr val="tx1"/>
                </a:solidFill>
                <a:effectLst/>
                <a:latin typeface="Segoe UI Light" pitchFamily="34" charset="0"/>
                <a:ea typeface="+mn-ea"/>
                <a:cs typeface="+mn-cs"/>
              </a:rPr>
              <a:t>Storage costs</a:t>
            </a:r>
          </a:p>
          <a:p>
            <a:pPr marL="1085850" lvl="2" indent="-171450">
              <a:buFont typeface="Arial" panose="020B0604020202020204" pitchFamily="34" charset="0"/>
              <a:buChar char="•"/>
            </a:pPr>
            <a:r>
              <a:rPr lang="en-IE" sz="882" b="0" i="0" u="none" strike="noStrike" kern="1200" dirty="0">
                <a:solidFill>
                  <a:schemeClr val="tx1"/>
                </a:solidFill>
                <a:effectLst/>
                <a:latin typeface="Segoe UI Light" pitchFamily="34" charset="0"/>
                <a:ea typeface="+mn-ea"/>
                <a:cs typeface="+mn-cs"/>
              </a:rPr>
              <a:t>IT </a:t>
            </a:r>
            <a:r>
              <a:rPr lang="en-IE" sz="882" b="0" i="0" u="none" strike="noStrike" kern="1200" dirty="0" err="1">
                <a:solidFill>
                  <a:schemeClr val="tx1"/>
                </a:solidFill>
                <a:effectLst/>
                <a:latin typeface="Segoe UI Light" pitchFamily="34" charset="0"/>
                <a:ea typeface="+mn-ea"/>
                <a:cs typeface="+mn-cs"/>
              </a:rPr>
              <a:t>labor</a:t>
            </a:r>
            <a:r>
              <a:rPr lang="en-IE" sz="882" b="0" i="0" u="none" strike="noStrike" kern="1200" dirty="0">
                <a:solidFill>
                  <a:schemeClr val="tx1"/>
                </a:solidFill>
                <a:effectLst/>
                <a:latin typeface="Segoe UI Light" pitchFamily="34" charset="0"/>
                <a:ea typeface="+mn-ea"/>
                <a:cs typeface="+mn-cs"/>
              </a:rPr>
              <a:t> costs</a:t>
            </a:r>
          </a:p>
          <a:p>
            <a:pPr marL="1085850" lvl="2" indent="-171450">
              <a:buFont typeface="Arial" panose="020B0604020202020204" pitchFamily="34" charset="0"/>
              <a:buChar char="•"/>
            </a:pPr>
            <a:r>
              <a:rPr lang="en-IE" sz="882" b="0" i="0" u="none" strike="noStrike" kern="1200" dirty="0">
                <a:solidFill>
                  <a:schemeClr val="tx1"/>
                </a:solidFill>
                <a:effectLst/>
                <a:latin typeface="Segoe UI Light" pitchFamily="34" charset="0"/>
                <a:ea typeface="+mn-ea"/>
                <a:cs typeface="+mn-cs"/>
              </a:rPr>
              <a:t>Hardware costs</a:t>
            </a:r>
          </a:p>
          <a:p>
            <a:pPr marL="1085850" lvl="2" indent="-171450">
              <a:buFont typeface="Arial" panose="020B0604020202020204" pitchFamily="34" charset="0"/>
              <a:buChar char="•"/>
            </a:pPr>
            <a:r>
              <a:rPr lang="en-IE" sz="882" b="0" i="0" u="none" strike="noStrike" kern="1200" dirty="0">
                <a:solidFill>
                  <a:schemeClr val="tx1"/>
                </a:solidFill>
                <a:effectLst/>
                <a:latin typeface="Segoe UI Light" pitchFamily="34" charset="0"/>
                <a:ea typeface="+mn-ea"/>
                <a:cs typeface="+mn-cs"/>
              </a:rPr>
              <a:t>Software costs</a:t>
            </a:r>
          </a:p>
          <a:p>
            <a:pPr marL="1085850" lvl="2" indent="-171450">
              <a:buFont typeface="Arial" panose="020B0604020202020204" pitchFamily="34" charset="0"/>
              <a:buChar char="•"/>
            </a:pPr>
            <a:r>
              <a:rPr lang="en-IE" sz="882" b="0" i="0" u="none" strike="noStrike" kern="1200" dirty="0">
                <a:solidFill>
                  <a:schemeClr val="tx1"/>
                </a:solidFill>
                <a:effectLst/>
                <a:latin typeface="Segoe UI Light" pitchFamily="34" charset="0"/>
                <a:ea typeface="+mn-ea"/>
                <a:cs typeface="+mn-cs"/>
              </a:rPr>
              <a:t>Electricity costs</a:t>
            </a:r>
          </a:p>
          <a:p>
            <a:pPr marL="1085850" lvl="2" indent="-171450">
              <a:buFont typeface="Arial" panose="020B0604020202020204" pitchFamily="34" charset="0"/>
              <a:buChar char="•"/>
            </a:pPr>
            <a:r>
              <a:rPr lang="en-IE" sz="882" b="0" i="0" u="none" strike="noStrike" kern="1200" dirty="0">
                <a:solidFill>
                  <a:schemeClr val="tx1"/>
                </a:solidFill>
                <a:effectLst/>
                <a:latin typeface="Segoe UI Light" pitchFamily="34" charset="0"/>
                <a:ea typeface="+mn-ea"/>
                <a:cs typeface="+mn-cs"/>
              </a:rPr>
              <a:t>Virtualization costs</a:t>
            </a:r>
          </a:p>
          <a:p>
            <a:pPr marL="1085850" lvl="2" indent="-171450">
              <a:buFont typeface="Arial" panose="020B0604020202020204" pitchFamily="34" charset="0"/>
              <a:buChar char="•"/>
            </a:pPr>
            <a:r>
              <a:rPr lang="en-IE" sz="882" b="0" i="0" u="none" strike="noStrike" kern="1200" dirty="0" err="1">
                <a:solidFill>
                  <a:schemeClr val="tx1"/>
                </a:solidFill>
                <a:effectLst/>
                <a:latin typeface="Segoe UI Light" pitchFamily="34" charset="0"/>
                <a:ea typeface="+mn-ea"/>
                <a:cs typeface="+mn-cs"/>
              </a:rPr>
              <a:t>Datacenter</a:t>
            </a:r>
            <a:r>
              <a:rPr lang="en-IE" sz="882" b="0" i="0" u="none" strike="noStrike" kern="1200" dirty="0">
                <a:solidFill>
                  <a:schemeClr val="tx1"/>
                </a:solidFill>
                <a:effectLst/>
                <a:latin typeface="Segoe UI Light" pitchFamily="34" charset="0"/>
                <a:ea typeface="+mn-ea"/>
                <a:cs typeface="+mn-cs"/>
              </a:rPr>
              <a:t> costs</a:t>
            </a:r>
          </a:p>
          <a:p>
            <a:pPr marL="1085850" lvl="2" indent="-171450">
              <a:buFont typeface="Arial" panose="020B0604020202020204" pitchFamily="34" charset="0"/>
              <a:buChar char="•"/>
            </a:pPr>
            <a:r>
              <a:rPr lang="en-IE" sz="882" b="0" i="0" u="none" strike="noStrike" kern="1200" dirty="0">
                <a:solidFill>
                  <a:schemeClr val="tx1"/>
                </a:solidFill>
                <a:effectLst/>
                <a:latin typeface="Segoe UI Light" pitchFamily="34" charset="0"/>
                <a:ea typeface="+mn-ea"/>
                <a:cs typeface="+mn-cs"/>
              </a:rPr>
              <a:t>Networking costs</a:t>
            </a:r>
          </a:p>
          <a:p>
            <a:pPr marL="1085850" lvl="2" indent="-171450">
              <a:buFont typeface="Arial" panose="020B0604020202020204" pitchFamily="34" charset="0"/>
              <a:buChar char="•"/>
            </a:pPr>
            <a:r>
              <a:rPr lang="en-IE" sz="882" b="0" i="0" u="none" strike="noStrike" kern="1200" dirty="0">
                <a:solidFill>
                  <a:schemeClr val="tx1"/>
                </a:solidFill>
                <a:effectLst/>
                <a:latin typeface="Segoe UI Light" pitchFamily="34" charset="0"/>
                <a:ea typeface="+mn-ea"/>
                <a:cs typeface="+mn-cs"/>
              </a:rPr>
              <a:t>Database costs</a:t>
            </a:r>
          </a:p>
          <a:p>
            <a:pPr marL="171450" indent="-171450">
              <a:buFont typeface="Arial" panose="020B0604020202020204" pitchFamily="34" charset="0"/>
              <a:buChar char="•"/>
            </a:pPr>
            <a:r>
              <a:rPr lang="en-IE" sz="1200" i="0" u="none" strike="noStrike" kern="1200" dirty="0">
                <a:solidFill>
                  <a:schemeClr val="tx1"/>
                </a:solidFill>
                <a:effectLst/>
                <a:latin typeface="Segoe UI Light" pitchFamily="34" charset="0"/>
                <a:ea typeface="+mn-ea"/>
                <a:cs typeface="+mn-cs"/>
              </a:rPr>
              <a:t>3. View the report.</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4/6/2019 6:36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7648927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Students can just read through the tasks and get a feel for how they work or actually step through them like a lab task.</a:t>
            </a:r>
          </a:p>
          <a:p>
            <a:endParaRPr lang="en-US" dirty="0"/>
          </a:p>
          <a:p>
            <a:r>
              <a:rPr lang="en-US" dirty="0"/>
              <a:t>Another option could be to complete the walkthrough at the end of the module, and complete all or some of the walkthroughs in the module together at that stage, like an end of module or even end of course lab.</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4/6/2019 7:06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556790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sz="900" b="1" i="0" u="none" strike="noStrike" kern="1200" dirty="0">
                <a:solidFill>
                  <a:schemeClr val="tx1"/>
                </a:solidFill>
                <a:effectLst/>
                <a:latin typeface="Segoe UI Light" pitchFamily="34" charset="0"/>
                <a:ea typeface="+mn-ea"/>
                <a:cs typeface="+mn-cs"/>
              </a:rPr>
              <a:t>Perform cost analyses</a:t>
            </a:r>
          </a:p>
          <a:p>
            <a:r>
              <a:rPr lang="en-IE" sz="900" b="0" i="0" u="none" strike="noStrike" kern="1200" dirty="0">
                <a:solidFill>
                  <a:schemeClr val="tx1"/>
                </a:solidFill>
                <a:effectLst/>
                <a:latin typeface="Segoe UI Light" pitchFamily="34" charset="0"/>
                <a:ea typeface="+mn-ea"/>
                <a:cs typeface="+mn-cs"/>
              </a:rPr>
              <a:t>Plan your Azure solution wisely. Carefully consider the products, services, and resources you need, and read the relevant documentation to understand how each of your choices are metered and billed. Additionally, calculate your projected costs by using the Azure Pricing and Total Cost of Ownership (TCO) calculator, only adding the products, services, and resources you need.</a:t>
            </a:r>
          </a:p>
          <a:p>
            <a:endParaRPr lang="en-IE" sz="900" b="0" i="0" u="none" strike="noStrike" kern="1200" dirty="0">
              <a:solidFill>
                <a:schemeClr val="tx1"/>
              </a:solidFill>
              <a:effectLst/>
              <a:latin typeface="Segoe UI Light" pitchFamily="34" charset="0"/>
              <a:ea typeface="+mn-ea"/>
              <a:cs typeface="+mn-cs"/>
            </a:endParaRPr>
          </a:p>
          <a:p>
            <a:r>
              <a:rPr lang="en-IE" sz="900" b="1" i="0" u="none" strike="noStrike" kern="1200" dirty="0">
                <a:solidFill>
                  <a:schemeClr val="tx1"/>
                </a:solidFill>
                <a:effectLst/>
                <a:latin typeface="Segoe UI Light" pitchFamily="34" charset="0"/>
                <a:ea typeface="+mn-ea"/>
                <a:cs typeface="+mn-cs"/>
              </a:rPr>
              <a:t>Monitor usage with Azure Advisor</a:t>
            </a:r>
          </a:p>
          <a:p>
            <a:r>
              <a:rPr lang="en-IE" sz="900" b="0" i="0" u="none" strike="noStrike" kern="1200" dirty="0">
                <a:solidFill>
                  <a:schemeClr val="tx1"/>
                </a:solidFill>
                <a:effectLst/>
                <a:latin typeface="Segoe UI Light" pitchFamily="34" charset="0"/>
                <a:ea typeface="+mn-ea"/>
                <a:cs typeface="+mn-cs"/>
              </a:rPr>
              <a:t>In an efficient architecture, provisioned resources match the demand for those resources. Azure Advisor identifies unused or under-utilized resources, and you can implement its recommendations by removing unused resources and configuring your resources to match your actual demand.</a:t>
            </a:r>
          </a:p>
          <a:p>
            <a:endParaRPr lang="en-IE" sz="900" b="1" i="0" u="none" strike="noStrike" kern="1200" dirty="0">
              <a:solidFill>
                <a:schemeClr val="tx1"/>
              </a:solidFill>
              <a:effectLst/>
              <a:latin typeface="Segoe UI Light" pitchFamily="34" charset="0"/>
              <a:ea typeface="+mn-ea"/>
              <a:cs typeface="+mn-cs"/>
            </a:endParaRPr>
          </a:p>
          <a:p>
            <a:r>
              <a:rPr lang="en-IE" sz="900" b="1" i="0" u="none" strike="noStrike" kern="1200" dirty="0">
                <a:solidFill>
                  <a:schemeClr val="tx1"/>
                </a:solidFill>
                <a:effectLst/>
                <a:latin typeface="Segoe UI Light" pitchFamily="34" charset="0"/>
                <a:ea typeface="+mn-ea"/>
                <a:cs typeface="+mn-cs"/>
              </a:rPr>
              <a:t>Use spending limits</a:t>
            </a:r>
          </a:p>
          <a:p>
            <a:r>
              <a:rPr lang="en-IE" sz="900" b="0" i="0" u="none" strike="noStrike" kern="1200" dirty="0">
                <a:solidFill>
                  <a:schemeClr val="tx1"/>
                </a:solidFill>
                <a:effectLst/>
                <a:latin typeface="Segoe UI Light" pitchFamily="34" charset="0"/>
                <a:ea typeface="+mn-ea"/>
                <a:cs typeface="+mn-cs"/>
              </a:rPr>
              <a:t>Free trial customers and some credit-based Azure subscriptions can use spending limits, which Azure provides to help prevent customers from exhausting the credit on their account within each billing period. If you have a credit-based subscription and you reach your configured spending limit, Azure suspends your subscription until a new billing period begins.</a:t>
            </a:r>
          </a:p>
          <a:p>
            <a:r>
              <a:rPr lang="en-IE" sz="900" b="0" i="0" u="none" strike="noStrike" kern="1200" dirty="0">
                <a:solidFill>
                  <a:schemeClr val="tx1"/>
                </a:solidFill>
                <a:effectLst/>
                <a:latin typeface="Segoe UI Light" pitchFamily="34" charset="0"/>
                <a:ea typeface="+mn-ea"/>
                <a:cs typeface="+mn-cs"/>
              </a:rPr>
              <a:t>The spending limit feature is not available for customers who aren't using credit-based subscriptions, such as Pay-As-You-Go subscribers.</a:t>
            </a:r>
          </a:p>
          <a:p>
            <a:r>
              <a:rPr lang="en-IE" sz="900" kern="1200" dirty="0">
                <a:solidFill>
                  <a:schemeClr val="tx1"/>
                </a:solidFill>
                <a:effectLst/>
                <a:latin typeface="Segoe UI Light" pitchFamily="34" charset="0"/>
                <a:ea typeface="+mn-ea"/>
                <a:cs typeface="+mn-cs"/>
              </a:rPr>
              <a:t>For more information on Azure spending limits, refer to </a:t>
            </a:r>
            <a:r>
              <a:rPr lang="en-IE" sz="900" b="0" i="0" u="none" strike="noStrike" kern="1200" dirty="0">
                <a:solidFill>
                  <a:schemeClr val="tx1"/>
                </a:solidFill>
                <a:effectLst/>
                <a:latin typeface="Segoe UI Light" pitchFamily="34" charset="0"/>
                <a:ea typeface="+mn-ea"/>
                <a:cs typeface="+mn-cs"/>
              </a:rPr>
              <a:t>https://docs.microsoft.com/en-us/azure/billing/billing-spending-limit </a:t>
            </a:r>
          </a:p>
          <a:p>
            <a:endParaRPr lang="en-IE" sz="900" b="0" i="0" u="none" strike="noStrike" kern="1200" dirty="0">
              <a:solidFill>
                <a:schemeClr val="tx1"/>
              </a:solidFill>
              <a:effectLst/>
              <a:latin typeface="Segoe UI Light" pitchFamily="34" charset="0"/>
              <a:ea typeface="+mn-ea"/>
              <a:cs typeface="+mn-cs"/>
            </a:endParaRPr>
          </a:p>
          <a:p>
            <a:r>
              <a:rPr lang="en-IE" sz="900" kern="1200" dirty="0">
                <a:solidFill>
                  <a:schemeClr val="tx1"/>
                </a:solidFill>
                <a:effectLst/>
                <a:latin typeface="Segoe UI Light" pitchFamily="34" charset="0"/>
                <a:ea typeface="+mn-ea"/>
                <a:cs typeface="+mn-cs"/>
              </a:rPr>
              <a:t>Note: Azure spending limits are not the same as Subscription, Service, or Resource Group limits and quotas. For more information, refer to </a:t>
            </a:r>
            <a:r>
              <a:rPr lang="en-IE" sz="900" b="0" i="0" u="none" strike="noStrike" kern="1200" dirty="0">
                <a:solidFill>
                  <a:schemeClr val="tx1"/>
                </a:solidFill>
                <a:effectLst/>
                <a:latin typeface="Segoe UI Light" pitchFamily="34" charset="0"/>
                <a:ea typeface="+mn-ea"/>
                <a:cs typeface="+mn-cs"/>
              </a:rPr>
              <a:t>https://docs.microsoft.com/en-us/azure/azure-subscription-service-limits </a:t>
            </a:r>
            <a:endParaRPr lang="en-IE" sz="900" kern="1200" dirty="0">
              <a:solidFill>
                <a:schemeClr val="tx1"/>
              </a:solidFill>
              <a:effectLst/>
              <a:latin typeface="Segoe UI Light" pitchFamily="34" charset="0"/>
              <a:ea typeface="+mn-ea"/>
              <a:cs typeface="+mn-cs"/>
            </a:endParaRPr>
          </a:p>
          <a:p>
            <a:endParaRPr lang="en-IE" sz="900" b="1" i="0" u="none" strike="noStrike" kern="1200" dirty="0">
              <a:solidFill>
                <a:schemeClr val="tx1"/>
              </a:solidFill>
              <a:effectLst/>
              <a:latin typeface="Segoe UI Light" pitchFamily="34" charset="0"/>
              <a:ea typeface="+mn-ea"/>
              <a:cs typeface="+mn-cs"/>
            </a:endParaRPr>
          </a:p>
          <a:p>
            <a:r>
              <a:rPr lang="en-IE" sz="900" b="1" i="0" u="none" strike="noStrike" kern="1200" dirty="0">
                <a:solidFill>
                  <a:schemeClr val="tx1"/>
                </a:solidFill>
                <a:effectLst/>
                <a:latin typeface="Segoe UI Light" pitchFamily="34" charset="0"/>
                <a:ea typeface="+mn-ea"/>
                <a:cs typeface="+mn-cs"/>
              </a:rPr>
              <a:t>Use Azure Reservations</a:t>
            </a:r>
          </a:p>
          <a:p>
            <a:r>
              <a:rPr lang="en-IE" sz="900" b="0" i="0" u="none" strike="noStrike" kern="1200" dirty="0">
                <a:solidFill>
                  <a:schemeClr val="tx1"/>
                </a:solidFill>
                <a:effectLst/>
                <a:latin typeface="Segoe UI Light" pitchFamily="34" charset="0"/>
                <a:ea typeface="+mn-ea"/>
                <a:cs typeface="+mn-cs"/>
              </a:rPr>
              <a:t>Azure Reservations offer discounted prices on certain Azure products and resources. To get the discount, reserve products and resources by paying in advance. You can pre-pay for one or three years of use of:</a:t>
            </a:r>
          </a:p>
          <a:p>
            <a:pPr marL="171450" indent="-171450">
              <a:buFont typeface="Arial" panose="020B0604020202020204" pitchFamily="34" charset="0"/>
              <a:buChar char="•"/>
            </a:pPr>
            <a:r>
              <a:rPr lang="en-IE" dirty="0"/>
              <a:t>V</a:t>
            </a:r>
            <a:r>
              <a:rPr lang="en-IE" sz="900" b="0" i="0" u="none" strike="noStrike" kern="1200" dirty="0">
                <a:solidFill>
                  <a:schemeClr val="tx1"/>
                </a:solidFill>
                <a:effectLst/>
                <a:latin typeface="Segoe UI Light" pitchFamily="34" charset="0"/>
                <a:ea typeface="+mn-ea"/>
                <a:cs typeface="+mn-cs"/>
              </a:rPr>
              <a:t>irtual machine (VM) </a:t>
            </a:r>
          </a:p>
          <a:p>
            <a:pPr marL="171450" indent="-171450">
              <a:buFont typeface="Arial" panose="020B0604020202020204" pitchFamily="34" charset="0"/>
              <a:buChar char="•"/>
            </a:pPr>
            <a:r>
              <a:rPr lang="en-IE" sz="900" b="0" i="0" u="none" strike="noStrike" kern="1200" dirty="0">
                <a:solidFill>
                  <a:schemeClr val="tx1"/>
                </a:solidFill>
                <a:effectLst/>
                <a:latin typeface="Segoe UI Light" pitchFamily="34" charset="0"/>
                <a:ea typeface="+mn-ea"/>
                <a:cs typeface="+mn-cs"/>
              </a:rPr>
              <a:t>SQL Database Compute Capacity</a:t>
            </a:r>
          </a:p>
          <a:p>
            <a:pPr marL="171450" indent="-171450">
              <a:buFont typeface="Arial" panose="020B0604020202020204" pitchFamily="34" charset="0"/>
              <a:buChar char="•"/>
            </a:pPr>
            <a:r>
              <a:rPr lang="en-IE" sz="900" b="0" i="0" u="none" strike="noStrike" kern="1200" dirty="0">
                <a:solidFill>
                  <a:schemeClr val="tx1"/>
                </a:solidFill>
                <a:effectLst/>
                <a:latin typeface="Segoe UI Light" pitchFamily="34" charset="0"/>
                <a:ea typeface="+mn-ea"/>
                <a:cs typeface="+mn-cs"/>
              </a:rPr>
              <a:t>Azure Cosmos Database Throughput</a:t>
            </a:r>
          </a:p>
          <a:p>
            <a:pPr marL="171450" indent="-171450">
              <a:buFont typeface="Arial" panose="020B0604020202020204" pitchFamily="34" charset="0"/>
              <a:buChar char="•"/>
            </a:pPr>
            <a:r>
              <a:rPr lang="en-IE" dirty="0"/>
              <a:t>O</a:t>
            </a:r>
            <a:r>
              <a:rPr lang="en-IE" sz="900" b="0" i="0" u="none" strike="noStrike" kern="1200" dirty="0">
                <a:solidFill>
                  <a:schemeClr val="tx1"/>
                </a:solidFill>
                <a:effectLst/>
                <a:latin typeface="Segoe UI Light" pitchFamily="34" charset="0"/>
                <a:ea typeface="+mn-ea"/>
                <a:cs typeface="+mn-cs"/>
              </a:rPr>
              <a:t>ther Azure resources</a:t>
            </a:r>
          </a:p>
          <a:p>
            <a:r>
              <a:rPr lang="en-IE" sz="900" b="0" i="0" u="none" strike="noStrike" kern="1200" dirty="0">
                <a:solidFill>
                  <a:schemeClr val="tx1"/>
                </a:solidFill>
                <a:effectLst/>
                <a:latin typeface="Segoe UI Light" pitchFamily="34" charset="0"/>
                <a:ea typeface="+mn-ea"/>
                <a:cs typeface="+mn-cs"/>
              </a:rPr>
              <a:t>Azure Reservations are only available to Microsoft Azure Enterprise or CSP customers, and for Pay-As-You-Go subscriptions.</a:t>
            </a:r>
          </a:p>
          <a:p>
            <a:r>
              <a:rPr lang="en-IE" sz="900" kern="1200" dirty="0">
                <a:solidFill>
                  <a:schemeClr val="tx1"/>
                </a:solidFill>
                <a:effectLst/>
                <a:latin typeface="Segoe UI Light" pitchFamily="34" charset="0"/>
                <a:ea typeface="+mn-ea"/>
                <a:cs typeface="+mn-cs"/>
              </a:rPr>
              <a:t>For more information on Azure Reservations, visit </a:t>
            </a:r>
            <a:r>
              <a:rPr lang="en-IE" u="sng" dirty="0"/>
              <a:t>https://docs.microsoft.com/en-us/azure/billing/billing-save-compute-costs-reservations</a:t>
            </a:r>
          </a:p>
          <a:p>
            <a:endParaRPr lang="en-IE" sz="900" b="1" i="0" u="none" strike="noStrike" kern="1200" dirty="0">
              <a:solidFill>
                <a:schemeClr val="tx1"/>
              </a:solidFill>
              <a:effectLst/>
              <a:latin typeface="Segoe UI Light" pitchFamily="34" charset="0"/>
              <a:ea typeface="+mn-ea"/>
              <a:cs typeface="+mn-cs"/>
            </a:endParaRPr>
          </a:p>
          <a:p>
            <a:r>
              <a:rPr lang="en-IE" sz="900" b="1" i="0" u="none" strike="noStrike" kern="1200" dirty="0">
                <a:solidFill>
                  <a:schemeClr val="tx1"/>
                </a:solidFill>
                <a:effectLst/>
                <a:latin typeface="Segoe UI Light" pitchFamily="34" charset="0"/>
                <a:ea typeface="+mn-ea"/>
                <a:cs typeface="+mn-cs"/>
              </a:rPr>
              <a:t>Choose low-cost locations and regions</a:t>
            </a:r>
          </a:p>
          <a:p>
            <a:r>
              <a:rPr lang="en-IE" sz="900" b="0" i="0" u="none" strike="noStrike" kern="1200" dirty="0">
                <a:solidFill>
                  <a:schemeClr val="tx1"/>
                </a:solidFill>
                <a:effectLst/>
                <a:latin typeface="Segoe UI Light" pitchFamily="34" charset="0"/>
                <a:ea typeface="+mn-ea"/>
                <a:cs typeface="+mn-cs"/>
              </a:rPr>
              <a:t>The cost of Azure products, services, and resources can vary across locations and regions. </a:t>
            </a:r>
            <a:r>
              <a:rPr lang="en-IE" dirty="0"/>
              <a:t>Some resources are metered and billed according to how much outgoing network bandwidth they consume (</a:t>
            </a:r>
            <a:r>
              <a:rPr lang="en-IE" i="1" dirty="0"/>
              <a:t>egress</a:t>
            </a:r>
            <a:r>
              <a:rPr lang="en-IE" dirty="0"/>
              <a:t>). If possible, provision connected resources that are bandwidth metered in the same region to reduce egress traffic between them. Also, </a:t>
            </a:r>
            <a:r>
              <a:rPr lang="en-IE" sz="900" b="0" i="0" u="none" strike="noStrike" kern="1200" dirty="0">
                <a:solidFill>
                  <a:schemeClr val="tx1"/>
                </a:solidFill>
                <a:effectLst/>
                <a:latin typeface="Segoe UI Light" pitchFamily="34" charset="0"/>
                <a:ea typeface="+mn-ea"/>
                <a:cs typeface="+mn-cs"/>
              </a:rPr>
              <a:t>If possible, use locations and regions where they cost less.</a:t>
            </a:r>
            <a:endParaRPr lang="en-IE" sz="900" kern="1200" dirty="0">
              <a:solidFill>
                <a:schemeClr val="tx1"/>
              </a:solidFill>
              <a:effectLst/>
              <a:latin typeface="Segoe UI Light" pitchFamily="34" charset="0"/>
              <a:ea typeface="+mn-ea"/>
              <a:cs typeface="+mn-cs"/>
            </a:endParaRPr>
          </a:p>
          <a:p>
            <a:endParaRPr lang="en-IE" sz="900" b="1" i="0" u="none" strike="noStrike" kern="1200" dirty="0">
              <a:solidFill>
                <a:schemeClr val="tx1"/>
              </a:solidFill>
              <a:effectLst/>
              <a:latin typeface="Segoe UI Light" pitchFamily="34" charset="0"/>
              <a:ea typeface="+mn-ea"/>
              <a:cs typeface="+mn-cs"/>
            </a:endParaRPr>
          </a:p>
          <a:p>
            <a:r>
              <a:rPr lang="en-IE" sz="900" b="1" i="0" u="none" strike="noStrike" kern="1200" dirty="0">
                <a:solidFill>
                  <a:schemeClr val="tx1"/>
                </a:solidFill>
                <a:effectLst/>
                <a:latin typeface="Segoe UI Light" pitchFamily="34" charset="0"/>
                <a:ea typeface="+mn-ea"/>
                <a:cs typeface="+mn-cs"/>
              </a:rPr>
              <a:t>Research available cost-saving offers</a:t>
            </a:r>
          </a:p>
          <a:p>
            <a:r>
              <a:rPr lang="en-IE" sz="900" b="0" i="0" u="none" strike="noStrike" kern="1200" dirty="0">
                <a:solidFill>
                  <a:schemeClr val="tx1"/>
                </a:solidFill>
                <a:effectLst/>
                <a:latin typeface="Segoe UI Light" pitchFamily="34" charset="0"/>
                <a:ea typeface="+mn-ea"/>
                <a:cs typeface="+mn-cs"/>
              </a:rPr>
              <a:t>Keep up-to-date with the latest Azure customer and subscription offers, and switch to offers that provide the greatest cost-saving benefit.</a:t>
            </a:r>
          </a:p>
          <a:p>
            <a:endParaRPr lang="en-IE" sz="900" b="1" i="0" u="none" strike="noStrike" kern="1200" dirty="0">
              <a:solidFill>
                <a:schemeClr val="tx1"/>
              </a:solidFill>
              <a:effectLst/>
              <a:latin typeface="Segoe UI Light" pitchFamily="34" charset="0"/>
              <a:ea typeface="+mn-ea"/>
              <a:cs typeface="+mn-cs"/>
            </a:endParaRPr>
          </a:p>
          <a:p>
            <a:r>
              <a:rPr lang="en-IE" sz="900" b="1" i="0" u="none" strike="noStrike" kern="1200" dirty="0">
                <a:solidFill>
                  <a:schemeClr val="tx1"/>
                </a:solidFill>
                <a:effectLst/>
                <a:latin typeface="Segoe UI Light" pitchFamily="34" charset="0"/>
                <a:ea typeface="+mn-ea"/>
                <a:cs typeface="+mn-cs"/>
              </a:rPr>
              <a:t>Apply tags to identify cost owners</a:t>
            </a:r>
          </a:p>
          <a:p>
            <a:r>
              <a:rPr lang="en-IE" sz="900" b="0" i="0" u="none" strike="noStrike" kern="1200" dirty="0">
                <a:solidFill>
                  <a:schemeClr val="tx1"/>
                </a:solidFill>
                <a:effectLst/>
                <a:latin typeface="Segoe UI Light" pitchFamily="34" charset="0"/>
                <a:ea typeface="+mn-ea"/>
                <a:cs typeface="+mn-cs"/>
              </a:rPr>
              <a:t>Tags help you manage costs associated with the different groups of Azure products and resources. You can apply tags to groups of Azure products and resources to organize billing data. For example, if you run several virtual machines for different teams, you can use tags to categorize costs by department (such as Human Resources, Marketing, or Finance), or by environment (such as Production or Test). Tags make it easier to identify groups that generate the biggest Azure costs so you can adjust your spending accordingly.</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4/6/2019 6:38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13498940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IE" sz="900" b="1" i="0" u="none" strike="noStrike" kern="1200" dirty="0">
                <a:solidFill>
                  <a:schemeClr val="tx1"/>
                </a:solidFill>
                <a:effectLst/>
                <a:latin typeface="Segoe UI Light" pitchFamily="34" charset="0"/>
                <a:ea typeface="+mn-ea"/>
                <a:cs typeface="+mn-cs"/>
              </a:rPr>
              <a:t>Note</a:t>
            </a:r>
            <a:r>
              <a:rPr lang="en-IE" sz="900" b="0" i="0" u="none" strike="noStrike" kern="1200" dirty="0">
                <a:solidFill>
                  <a:schemeClr val="tx1"/>
                </a:solidFill>
                <a:effectLst/>
                <a:latin typeface="Segoe UI Light" pitchFamily="34" charset="0"/>
                <a:ea typeface="+mn-ea"/>
                <a:cs typeface="+mn-cs"/>
              </a:rPr>
              <a:t>: For more information about Cost Management, refer to </a:t>
            </a:r>
            <a:r>
              <a:rPr lang="en-IE" u="sng" dirty="0"/>
              <a:t>https://azure.microsoft.com/en-us/services/cost-management/</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4/6/2019 6:39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10432039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4/6/2019 6:42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2957127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4/6/2019 6:13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25482369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t"/>
            <a:r>
              <a:rPr lang="en-IE" sz="1200" b="1" kern="1200" dirty="0">
                <a:solidFill>
                  <a:schemeClr val="tx1"/>
                </a:solidFill>
                <a:effectLst/>
                <a:latin typeface="Segoe UI Light" pitchFamily="34" charset="0"/>
                <a:ea typeface="+mn-ea"/>
                <a:cs typeface="+mn-cs"/>
              </a:rPr>
              <a:t>Support plans:</a:t>
            </a:r>
          </a:p>
          <a:p>
            <a:pPr marL="171450" indent="-171450" fontAlgn="t">
              <a:buFont typeface="Arial" panose="020B0604020202020204" pitchFamily="34" charset="0"/>
              <a:buChar char="•"/>
            </a:pPr>
            <a:r>
              <a:rPr lang="en-IE" sz="1200" kern="1200" dirty="0">
                <a:solidFill>
                  <a:schemeClr val="tx1"/>
                </a:solidFill>
                <a:effectLst/>
                <a:latin typeface="Segoe UI Light" pitchFamily="34" charset="0"/>
                <a:ea typeface="+mn-ea"/>
                <a:cs typeface="+mn-cs"/>
              </a:rPr>
              <a:t>Developer.</a:t>
            </a:r>
            <a:r>
              <a:rPr lang="en-IE" dirty="0"/>
              <a:t> </a:t>
            </a:r>
            <a:r>
              <a:rPr lang="en-IE" dirty="0">
                <a:effectLst/>
              </a:rPr>
              <a:t>Developer support is appropriate for Azure use in trial and nonproduction environments. It includes b</a:t>
            </a:r>
            <a:r>
              <a:rPr lang="en-IE" sz="1200" kern="1200" dirty="0">
                <a:solidFill>
                  <a:schemeClr val="tx1"/>
                </a:solidFill>
                <a:effectLst/>
                <a:latin typeface="Segoe UI Light" pitchFamily="34" charset="0"/>
                <a:ea typeface="+mn-ea"/>
                <a:cs typeface="+mn-cs"/>
              </a:rPr>
              <a:t>usiness hours access to support engineers via email, minimum business impact (severity C) incident submission, and less than eight business hours for initial response time.</a:t>
            </a:r>
          </a:p>
          <a:p>
            <a:pPr marL="171450" indent="-171450" fontAlgn="t">
              <a:buFont typeface="Arial" panose="020B0604020202020204" pitchFamily="34" charset="0"/>
              <a:buChar char="•"/>
            </a:pPr>
            <a:r>
              <a:rPr lang="en-US" sz="1200" i="0" u="none" strike="noStrike" kern="1200" dirty="0">
                <a:solidFill>
                  <a:schemeClr val="tx1"/>
                </a:solidFill>
                <a:effectLst/>
                <a:latin typeface="Segoe UI Light" pitchFamily="34" charset="0"/>
                <a:ea typeface="+mn-ea"/>
                <a:cs typeface="+mn-cs"/>
              </a:rPr>
              <a:t>Standard. </a:t>
            </a:r>
            <a:r>
              <a:rPr lang="en-IE" sz="1200" b="0" i="0" u="none" strike="noStrike" kern="1200" dirty="0">
                <a:solidFill>
                  <a:schemeClr val="tx1"/>
                </a:solidFill>
                <a:effectLst/>
                <a:latin typeface="Segoe UI Light" pitchFamily="34" charset="0"/>
                <a:ea typeface="+mn-ea"/>
                <a:cs typeface="+mn-cs"/>
              </a:rPr>
              <a:t>Standard support is appropriate for Azure use in production environments. It includes access to support engineers via email and phone 24 hours a day, seven days a week. Critical business impact (severity A) incident submission includes less than one hour initial response time for severity A incidents.</a:t>
            </a:r>
          </a:p>
          <a:p>
            <a:pPr marL="171450" indent="-171450">
              <a:buFont typeface="Arial" panose="020B0604020202020204" pitchFamily="34" charset="0"/>
              <a:buChar char="•"/>
            </a:pPr>
            <a:r>
              <a:rPr lang="en-US" sz="1200" i="0" u="none" strike="noStrike" kern="1200" dirty="0">
                <a:solidFill>
                  <a:schemeClr val="tx1"/>
                </a:solidFill>
                <a:effectLst/>
                <a:latin typeface="Segoe UI Light" pitchFamily="34" charset="0"/>
                <a:ea typeface="+mn-ea"/>
                <a:cs typeface="+mn-cs"/>
              </a:rPr>
              <a:t>Professional Direct. </a:t>
            </a:r>
            <a:r>
              <a:rPr lang="en-IE" sz="1200" b="0" i="0" u="none" strike="noStrike" kern="1200" dirty="0">
                <a:solidFill>
                  <a:schemeClr val="tx1"/>
                </a:solidFill>
                <a:effectLst/>
                <a:latin typeface="Segoe UI Light" pitchFamily="34" charset="0"/>
                <a:ea typeface="+mn-ea"/>
                <a:cs typeface="+mn-cs"/>
              </a:rPr>
              <a:t>Professional Direct (ProDirect) is appropriate for organizations with business-critical dependence on Azure. The ProDirect option includes all features of the Standard option, and: </a:t>
            </a:r>
          </a:p>
          <a:p>
            <a:pPr marL="628650" lvl="1" indent="-171450">
              <a:buFont typeface="Arial" panose="020B0604020202020204" pitchFamily="34" charset="0"/>
              <a:buChar char="•"/>
            </a:pPr>
            <a:r>
              <a:rPr lang="en-IE" dirty="0"/>
              <a:t>E</a:t>
            </a:r>
            <a:r>
              <a:rPr lang="en-IE" sz="882" b="0" i="0" u="none" strike="noStrike" kern="1200" dirty="0">
                <a:solidFill>
                  <a:schemeClr val="tx1"/>
                </a:solidFill>
                <a:effectLst/>
                <a:latin typeface="Segoe UI Light" pitchFamily="34" charset="0"/>
                <a:ea typeface="+mn-ea"/>
                <a:cs typeface="+mn-cs"/>
              </a:rPr>
              <a:t>scalation management for priority issues.</a:t>
            </a:r>
          </a:p>
          <a:p>
            <a:pPr marL="628650" lvl="1" indent="-171450">
              <a:buFont typeface="Arial" panose="020B0604020202020204" pitchFamily="34" charset="0"/>
              <a:buChar char="•"/>
            </a:pPr>
            <a:r>
              <a:rPr lang="en-IE" sz="882" b="0" i="0" u="none" strike="noStrike" kern="1200" dirty="0">
                <a:solidFill>
                  <a:schemeClr val="tx1"/>
                </a:solidFill>
                <a:effectLst/>
                <a:latin typeface="Segoe UI Light" pitchFamily="34" charset="0"/>
                <a:ea typeface="+mn-ea"/>
                <a:cs typeface="+mn-cs"/>
              </a:rPr>
              <a:t>Proactive guidance from a team of ProDirect Delivery Managers.</a:t>
            </a:r>
          </a:p>
          <a:p>
            <a:pPr marL="628650" lvl="1" indent="-171450">
              <a:buFont typeface="Arial" panose="020B0604020202020204" pitchFamily="34" charset="0"/>
              <a:buChar char="•"/>
            </a:pPr>
            <a:r>
              <a:rPr lang="en-IE" sz="882" b="0" i="0" u="none" strike="noStrike" kern="1200" dirty="0">
                <a:solidFill>
                  <a:schemeClr val="tx1"/>
                </a:solidFill>
                <a:effectLst/>
                <a:latin typeface="Segoe UI Light" pitchFamily="34" charset="0"/>
                <a:ea typeface="+mn-ea"/>
                <a:cs typeface="+mn-cs"/>
              </a:rPr>
              <a:t>Onboarding services, service reviews, and Azure Advisor consultations.</a:t>
            </a:r>
          </a:p>
          <a:p>
            <a:pPr marL="628650" lvl="1" indent="-171450">
              <a:buFont typeface="Arial" panose="020B0604020202020204" pitchFamily="34" charset="0"/>
              <a:buChar char="•"/>
            </a:pPr>
            <a:r>
              <a:rPr lang="en-IE" sz="882" b="0" i="0" u="none" strike="noStrike" kern="1200" dirty="0">
                <a:solidFill>
                  <a:schemeClr val="tx1"/>
                </a:solidFill>
                <a:effectLst/>
                <a:latin typeface="Segoe UI Light" pitchFamily="34" charset="0"/>
                <a:ea typeface="+mn-ea"/>
                <a:cs typeface="+mn-cs"/>
              </a:rPr>
              <a:t>Architectural guidance based on best practices.</a:t>
            </a:r>
          </a:p>
          <a:p>
            <a:pPr marL="628650" lvl="1" indent="-171450">
              <a:buFont typeface="Arial" panose="020B0604020202020204" pitchFamily="34" charset="0"/>
              <a:buChar char="•"/>
            </a:pPr>
            <a:r>
              <a:rPr lang="en-IE" sz="882" b="0" i="0" u="none" strike="noStrike" kern="1200" dirty="0">
                <a:solidFill>
                  <a:schemeClr val="tx1"/>
                </a:solidFill>
                <a:effectLst/>
                <a:latin typeface="Segoe UI Light" pitchFamily="34" charset="0"/>
                <a:ea typeface="+mn-ea"/>
                <a:cs typeface="+mn-cs"/>
              </a:rPr>
              <a:t>Azure Engineering-led web seminars.</a:t>
            </a:r>
          </a:p>
          <a:p>
            <a:pPr marL="171450" indent="-171450">
              <a:buFont typeface="Arial" panose="020B0604020202020204" pitchFamily="34" charset="0"/>
              <a:buChar char="•"/>
            </a:pPr>
            <a:r>
              <a:rPr lang="en-US" sz="1200" i="0" u="none" strike="noStrike" kern="1200" dirty="0">
                <a:solidFill>
                  <a:schemeClr val="tx1"/>
                </a:solidFill>
                <a:effectLst/>
                <a:latin typeface="Segoe UI Light" pitchFamily="34" charset="0"/>
                <a:ea typeface="+mn-ea"/>
                <a:cs typeface="+mn-cs"/>
              </a:rPr>
              <a:t>Premier. </a:t>
            </a:r>
            <a:r>
              <a:rPr lang="en-IE" sz="1200" b="0" i="0" u="none" strike="noStrike" kern="1200" dirty="0">
                <a:solidFill>
                  <a:schemeClr val="tx1"/>
                </a:solidFill>
                <a:effectLst/>
                <a:latin typeface="Segoe UI Light" pitchFamily="34" charset="0"/>
                <a:ea typeface="+mn-ea"/>
                <a:cs typeface="+mn-cs"/>
              </a:rPr>
              <a:t>Premier support is ideal for organizations with substantial dependence on Microsoft products, including Azure. This solution includes all features of ProDirect, and:</a:t>
            </a:r>
          </a:p>
          <a:p>
            <a:pPr marL="628650" lvl="1" indent="-171450">
              <a:buFont typeface="Arial" panose="020B0604020202020204" pitchFamily="34" charset="0"/>
              <a:buChar char="•"/>
            </a:pPr>
            <a:r>
              <a:rPr lang="en-IE" dirty="0"/>
              <a:t>S</a:t>
            </a:r>
            <a:r>
              <a:rPr lang="en-IE" sz="882" b="0" i="0" u="none" strike="noStrike" kern="1200" dirty="0">
                <a:solidFill>
                  <a:schemeClr val="tx1"/>
                </a:solidFill>
                <a:effectLst/>
                <a:latin typeface="Segoe UI Light" pitchFamily="34" charset="0"/>
                <a:ea typeface="+mn-ea"/>
                <a:cs typeface="+mn-cs"/>
              </a:rPr>
              <a:t>upport assistance for all Microsoft products and services.</a:t>
            </a:r>
          </a:p>
          <a:p>
            <a:pPr marL="628650" lvl="1" indent="-171450">
              <a:buFont typeface="Arial" panose="020B0604020202020204" pitchFamily="34" charset="0"/>
              <a:buChar char="•"/>
            </a:pPr>
            <a:r>
              <a:rPr lang="en-IE" sz="882" b="0" i="0" u="none" strike="noStrike" kern="1200" dirty="0">
                <a:solidFill>
                  <a:schemeClr val="tx1"/>
                </a:solidFill>
                <a:effectLst/>
                <a:latin typeface="Segoe UI Light" pitchFamily="34" charset="0"/>
                <a:ea typeface="+mn-ea"/>
                <a:cs typeface="+mn-cs"/>
              </a:rPr>
              <a:t>Less than 15 minutes initial response time with Azure Rapid Response (requires an additional fee).</a:t>
            </a:r>
          </a:p>
          <a:p>
            <a:pPr marL="628650" lvl="1" indent="-171450">
              <a:buFont typeface="Arial" panose="020B0604020202020204" pitchFamily="34" charset="0"/>
              <a:buChar char="•"/>
            </a:pPr>
            <a:r>
              <a:rPr lang="en-IE" sz="882" b="0" i="0" u="none" strike="noStrike" kern="1200" dirty="0">
                <a:solidFill>
                  <a:schemeClr val="tx1"/>
                </a:solidFill>
                <a:effectLst/>
                <a:latin typeface="Segoe UI Light" pitchFamily="34" charset="0"/>
                <a:ea typeface="+mn-ea"/>
                <a:cs typeface="+mn-cs"/>
              </a:rPr>
              <a:t>Service reviews and reporting delivered by a designated technical account manager.</a:t>
            </a:r>
          </a:p>
          <a:p>
            <a:pPr marL="628650" lvl="1" indent="-171450">
              <a:buFont typeface="Arial" panose="020B0604020202020204" pitchFamily="34" charset="0"/>
              <a:buChar char="•"/>
            </a:pPr>
            <a:r>
              <a:rPr lang="en-IE" sz="882" b="0" i="0" u="none" strike="noStrike" kern="1200" dirty="0">
                <a:solidFill>
                  <a:schemeClr val="tx1"/>
                </a:solidFill>
                <a:effectLst/>
                <a:latin typeface="Segoe UI Light" pitchFamily="34" charset="0"/>
                <a:ea typeface="+mn-ea"/>
                <a:cs typeface="+mn-cs"/>
              </a:rPr>
              <a:t>Customer-specific architectural support such as design reviews, performance tuning, and configuration.</a:t>
            </a:r>
          </a:p>
          <a:p>
            <a:pPr marL="628650" lvl="1" indent="-171450">
              <a:buFont typeface="Arial" panose="020B0604020202020204" pitchFamily="34" charset="0"/>
              <a:buChar char="•"/>
            </a:pPr>
            <a:r>
              <a:rPr lang="en-IE" sz="882" b="0" i="0" u="none" strike="noStrike" kern="1200" dirty="0">
                <a:solidFill>
                  <a:schemeClr val="tx1"/>
                </a:solidFill>
                <a:effectLst/>
                <a:latin typeface="Segoe UI Light" pitchFamily="34" charset="0"/>
                <a:ea typeface="+mn-ea"/>
                <a:cs typeface="+mn-cs"/>
              </a:rPr>
              <a:t>implementation assistance delivered by Azure technical specialists.</a:t>
            </a:r>
          </a:p>
          <a:p>
            <a:endParaRPr lang="en-IE" sz="1200" b="1" i="0" u="none" strike="noStrike" kern="1200" dirty="0">
              <a:solidFill>
                <a:schemeClr val="tx1"/>
              </a:solidFill>
              <a:effectLst/>
              <a:latin typeface="Segoe UI Light" pitchFamily="34" charset="0"/>
              <a:ea typeface="+mn-ea"/>
              <a:cs typeface="+mn-cs"/>
            </a:endParaRPr>
          </a:p>
          <a:p>
            <a:r>
              <a:rPr lang="en-IE" sz="1200" b="1" i="0" u="none" strike="noStrike" kern="1200" dirty="0">
                <a:solidFill>
                  <a:schemeClr val="tx1"/>
                </a:solidFill>
                <a:effectLst/>
                <a:latin typeface="Segoe UI Light" pitchFamily="34" charset="0"/>
                <a:ea typeface="+mn-ea"/>
                <a:cs typeface="+mn-cs"/>
              </a:rPr>
              <a:t>Support-plan availability and billing</a:t>
            </a:r>
          </a:p>
          <a:p>
            <a:r>
              <a:rPr lang="en-IE" sz="1200" b="0" i="0" u="none" strike="noStrike" kern="1200" dirty="0">
                <a:solidFill>
                  <a:schemeClr val="tx1"/>
                </a:solidFill>
                <a:effectLst/>
                <a:latin typeface="Segoe UI Light" pitchFamily="34" charset="0"/>
                <a:ea typeface="+mn-ea"/>
                <a:cs typeface="+mn-cs"/>
              </a:rPr>
              <a:t>The support plans you select and how you are billed for support depends on the type of Azure customer you are, and the type of Azure subscription you have. For example, Developer support is not available to Enterprise customers. Instead, Enterprise customers can purchase Standard, Professional Direct, and Premier support plans, and be billed for support as part of an Enterprise Agreement (EA). Conversely, if you purchase a support plan within a pay-as-you-go subscription, your support plan is charged to your monthly Azure subscription bill.</a:t>
            </a:r>
          </a:p>
          <a:p>
            <a:endParaRPr lang="en-IE" sz="1200" b="1" kern="1200" dirty="0">
              <a:solidFill>
                <a:schemeClr val="tx1"/>
              </a:solidFill>
              <a:effectLst/>
              <a:latin typeface="Segoe UI Light" pitchFamily="34" charset="0"/>
              <a:ea typeface="+mn-ea"/>
              <a:cs typeface="+mn-cs"/>
            </a:endParaRPr>
          </a:p>
          <a:p>
            <a:r>
              <a:rPr lang="en-IE" sz="1200" kern="1200" dirty="0">
                <a:solidFill>
                  <a:schemeClr val="tx1"/>
                </a:solidFill>
                <a:effectLst/>
                <a:latin typeface="Segoe UI Light" pitchFamily="34" charset="0"/>
                <a:ea typeface="+mn-ea"/>
                <a:cs typeface="+mn-cs"/>
              </a:rPr>
              <a:t>For more information about Azure support options, refer to </a:t>
            </a:r>
            <a:r>
              <a:rPr lang="en-IE" u="sng" dirty="0"/>
              <a:t>https://azure.microsoft.com/en-us/support/plans/</a:t>
            </a:r>
            <a:endParaRPr lang="en-IE" sz="1200" kern="1200" dirty="0">
              <a:solidFill>
                <a:schemeClr val="tx1"/>
              </a:solidFill>
              <a:effectLst/>
              <a:latin typeface="Segoe UI Light" pitchFamily="34" charset="0"/>
              <a:ea typeface="+mn-ea"/>
              <a:cs typeface="+mn-cs"/>
            </a:endParaRP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4/6/2019 6:43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11222227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sz="900" b="0" i="0" u="none" strike="noStrike" kern="1200" dirty="0">
                <a:solidFill>
                  <a:schemeClr val="tx1"/>
                </a:solidFill>
                <a:effectLst/>
                <a:latin typeface="Segoe UI Light" pitchFamily="34" charset="0"/>
                <a:ea typeface="+mn-ea"/>
                <a:cs typeface="+mn-cs"/>
              </a:rPr>
              <a:t>For more information about creating an Azure support ticket, refer to </a:t>
            </a:r>
            <a:r>
              <a:rPr lang="en-IE" u="sng" dirty="0"/>
              <a:t>https://docs.microsoft.com/en-us/azure/azure-supportability/how-to-create-azure-support-request</a:t>
            </a:r>
          </a:p>
          <a:p>
            <a:endParaRPr lang="en-IE" sz="900" i="0" u="none" strike="noStrike" kern="1200" dirty="0">
              <a:solidFill>
                <a:schemeClr val="tx1"/>
              </a:solidFill>
              <a:effectLst/>
              <a:latin typeface="Segoe UI Light" pitchFamily="34" charset="0"/>
              <a:ea typeface="+mn-ea"/>
              <a:cs typeface="+mn-cs"/>
            </a:endParaRPr>
          </a:p>
          <a:p>
            <a:r>
              <a:rPr lang="en-IE" sz="900" i="0" u="none" strike="noStrike" kern="1200" dirty="0">
                <a:solidFill>
                  <a:schemeClr val="tx1"/>
                </a:solidFill>
                <a:effectLst/>
                <a:latin typeface="Segoe UI Light" pitchFamily="34" charset="0"/>
                <a:ea typeface="+mn-ea"/>
                <a:cs typeface="+mn-cs"/>
              </a:rPr>
              <a:t>Note</a:t>
            </a:r>
            <a:r>
              <a:rPr lang="en-IE" sz="900" b="0" i="0" u="none" strike="noStrike" kern="1200" dirty="0">
                <a:solidFill>
                  <a:schemeClr val="tx1"/>
                </a:solidFill>
                <a:effectLst/>
                <a:latin typeface="Segoe UI Light" pitchFamily="34" charset="0"/>
                <a:ea typeface="+mn-ea"/>
                <a:cs typeface="+mn-cs"/>
              </a:rPr>
              <a:t>: All Azure customers can access billing, quota, and subscription-management support. </a:t>
            </a:r>
            <a:r>
              <a:rPr lang="en-IE" sz="900" b="0" u="none" strike="noStrike" kern="1200" dirty="0">
                <a:solidFill>
                  <a:schemeClr val="tx1"/>
                </a:solidFill>
                <a:effectLst/>
                <a:latin typeface="Segoe UI Light" pitchFamily="34" charset="0"/>
                <a:ea typeface="+mn-ea"/>
                <a:cs typeface="+mn-cs"/>
              </a:rPr>
              <a:t>The availability of support for other issues depends on the support plan you have. </a:t>
            </a:r>
          </a:p>
          <a:p>
            <a:endParaRPr lang="en-IE" sz="900" b="0" u="none" strike="noStrike" kern="1200" dirty="0">
              <a:solidFill>
                <a:schemeClr val="tx1"/>
              </a:solidFill>
              <a:effectLst/>
              <a:latin typeface="Segoe UI Light" pitchFamily="34" charset="0"/>
              <a:ea typeface="+mn-ea"/>
              <a:cs typeface="+mn-cs"/>
            </a:endParaRPr>
          </a:p>
          <a:p>
            <a:r>
              <a:rPr lang="en-IE" sz="900" b="0" u="none" strike="noStrike" kern="1200" dirty="0">
                <a:solidFill>
                  <a:schemeClr val="tx1"/>
                </a:solidFill>
                <a:effectLst/>
                <a:latin typeface="Segoe UI Light" pitchFamily="34" charset="0"/>
                <a:ea typeface="+mn-ea"/>
                <a:cs typeface="+mn-cs"/>
              </a:rPr>
              <a:t>If you have time you could follow the steps provided on the slide to demonstrate to students</a:t>
            </a:r>
            <a:endParaRPr lang="en-IE" sz="900" kern="1200" dirty="0">
              <a:solidFill>
                <a:schemeClr val="tx1"/>
              </a:solidFill>
              <a:effectLst/>
              <a:latin typeface="Segoe UI Light" pitchFamily="34" charset="0"/>
              <a:ea typeface="+mn-ea"/>
              <a:cs typeface="+mn-cs"/>
            </a:endParaRP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4/6/2019 6:43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17858794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IE" sz="900" b="0" i="0" u="none" strike="noStrike" kern="1200" dirty="0">
                <a:solidFill>
                  <a:schemeClr val="tx1"/>
                </a:solidFill>
                <a:effectLst/>
                <a:latin typeface="Segoe UI Light" pitchFamily="34" charset="0"/>
                <a:ea typeface="+mn-ea"/>
                <a:cs typeface="+mn-cs"/>
              </a:rPr>
              <a:t>For more information about alternative Azure support channels, refer to </a:t>
            </a:r>
            <a:r>
              <a:rPr lang="en-IE" dirty="0">
                <a:hlinkClick r:id="rId3"/>
              </a:rPr>
              <a:t>https://azure.microsoft.com/en-us/support/community/</a:t>
            </a:r>
            <a:r>
              <a:rPr lang="en-IE" dirty="0"/>
              <a:t>  </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4/6/2019 6:43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136209307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IE" dirty="0"/>
              <a:t>For more information about alternative Knowledge </a:t>
            </a:r>
            <a:r>
              <a:rPr lang="en-IE" dirty="0" err="1"/>
              <a:t>Center</a:t>
            </a:r>
            <a:r>
              <a:rPr lang="en-IE" dirty="0"/>
              <a:t>, refer to https://azure.microsoft.com/en-us/resources/knowledge-center/ </a:t>
            </a:r>
            <a:endParaRPr lang="en-IE" sz="900" kern="1200" dirty="0">
              <a:solidFill>
                <a:schemeClr val="tx1"/>
              </a:solidFill>
              <a:effectLst/>
              <a:latin typeface="Segoe UI Light" pitchFamily="34" charset="0"/>
              <a:ea typeface="+mn-ea"/>
              <a:cs typeface="+mn-cs"/>
            </a:endParaRP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4/6/2019 6:45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283039270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4/6/2019 6:53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409919539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4/6/2019 6:46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377717682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sz="900" b="1" i="0" u="none" strike="noStrike" kern="1200" dirty="0">
                <a:solidFill>
                  <a:schemeClr val="tx1"/>
                </a:solidFill>
                <a:effectLst/>
                <a:latin typeface="Segoe UI Light" pitchFamily="34" charset="0"/>
                <a:ea typeface="+mn-ea"/>
                <a:cs typeface="+mn-cs"/>
              </a:rPr>
              <a:t>Performance Targets, Uptime and Connectivity Guarantees</a:t>
            </a:r>
            <a:endParaRPr lang="en-IE" sz="900" b="0" i="0" u="none" strike="noStrike" kern="1200" dirty="0">
              <a:solidFill>
                <a:schemeClr val="tx1"/>
              </a:solidFill>
              <a:effectLst/>
              <a:latin typeface="Segoe UI Light" pitchFamily="34" charset="0"/>
              <a:ea typeface="+mn-ea"/>
              <a:cs typeface="+mn-cs"/>
            </a:endParaRPr>
          </a:p>
          <a:p>
            <a:r>
              <a:rPr lang="en-IE" sz="900" b="0" i="0" u="none" strike="noStrike" kern="1200" dirty="0">
                <a:solidFill>
                  <a:schemeClr val="tx1"/>
                </a:solidFill>
                <a:effectLst/>
                <a:latin typeface="Segoe UI Light" pitchFamily="34" charset="0"/>
                <a:ea typeface="+mn-ea"/>
                <a:cs typeface="+mn-cs"/>
              </a:rPr>
              <a:t>An SLA defines performance targets for an Azure products and services. </a:t>
            </a:r>
          </a:p>
          <a:p>
            <a:endParaRPr lang="en-IE" sz="900" b="1" i="0" u="none" strike="noStrike" kern="1200" dirty="0">
              <a:solidFill>
                <a:schemeClr val="tx1"/>
              </a:solidFill>
              <a:effectLst/>
              <a:latin typeface="Segoe UI Light" pitchFamily="34" charset="0"/>
              <a:ea typeface="+mn-ea"/>
              <a:cs typeface="+mn-cs"/>
            </a:endParaRPr>
          </a:p>
          <a:p>
            <a:r>
              <a:rPr lang="en-IE" sz="900" b="1" i="0" u="none" strike="noStrike" kern="1200" dirty="0">
                <a:solidFill>
                  <a:schemeClr val="tx1"/>
                </a:solidFill>
                <a:effectLst/>
                <a:latin typeface="Segoe UI Light" pitchFamily="34" charset="0"/>
                <a:ea typeface="+mn-ea"/>
                <a:cs typeface="+mn-cs"/>
              </a:rPr>
              <a:t>Performance targets range from 99.9 percent to 99.99 percent</a:t>
            </a:r>
            <a:endParaRPr lang="en-IE" sz="900" b="0" i="0" u="none" strike="noStrike" kern="1200" dirty="0">
              <a:solidFill>
                <a:schemeClr val="tx1"/>
              </a:solidFill>
              <a:effectLst/>
              <a:latin typeface="Segoe UI Light" pitchFamily="34" charset="0"/>
              <a:ea typeface="+mn-ea"/>
              <a:cs typeface="+mn-cs"/>
            </a:endParaRPr>
          </a:p>
          <a:p>
            <a:r>
              <a:rPr lang="en-IE" sz="900" b="0" i="0" u="none" strike="noStrike" kern="1200" dirty="0">
                <a:solidFill>
                  <a:schemeClr val="tx1"/>
                </a:solidFill>
                <a:effectLst/>
                <a:latin typeface="Segoe UI Light" pitchFamily="34" charset="0"/>
                <a:ea typeface="+mn-ea"/>
                <a:cs typeface="+mn-cs"/>
              </a:rPr>
              <a:t>A typical SLA specifics performance-target commitments that range from 99.9 percent (</a:t>
            </a:r>
            <a:r>
              <a:rPr lang="en-IE" sz="900" b="0" i="1" u="none" strike="noStrike" kern="1200" dirty="0">
                <a:solidFill>
                  <a:schemeClr val="tx1"/>
                </a:solidFill>
                <a:effectLst/>
                <a:latin typeface="Segoe UI Light" pitchFamily="34" charset="0"/>
                <a:ea typeface="+mn-ea"/>
                <a:cs typeface="+mn-cs"/>
              </a:rPr>
              <a:t>three nines</a:t>
            </a:r>
            <a:r>
              <a:rPr lang="en-IE" sz="900" b="0" i="0" u="none" strike="noStrike" kern="1200" dirty="0">
                <a:solidFill>
                  <a:schemeClr val="tx1"/>
                </a:solidFill>
                <a:effectLst/>
                <a:latin typeface="Segoe UI Light" pitchFamily="34" charset="0"/>
                <a:ea typeface="+mn-ea"/>
                <a:cs typeface="+mn-cs"/>
              </a:rPr>
              <a:t>) to 99.99 percent (</a:t>
            </a:r>
            <a:r>
              <a:rPr lang="en-IE" sz="900" b="0" i="1" u="none" strike="noStrike" kern="1200" dirty="0">
                <a:solidFill>
                  <a:schemeClr val="tx1"/>
                </a:solidFill>
                <a:effectLst/>
                <a:latin typeface="Segoe UI Light" pitchFamily="34" charset="0"/>
                <a:ea typeface="+mn-ea"/>
                <a:cs typeface="+mn-cs"/>
              </a:rPr>
              <a:t>four nines</a:t>
            </a:r>
            <a:r>
              <a:rPr lang="en-IE" sz="900" b="0" i="0" u="none" strike="noStrike" kern="1200" dirty="0">
                <a:solidFill>
                  <a:schemeClr val="tx1"/>
                </a:solidFill>
                <a:effectLst/>
                <a:latin typeface="Segoe UI Light" pitchFamily="34" charset="0"/>
                <a:ea typeface="+mn-ea"/>
                <a:cs typeface="+mn-cs"/>
              </a:rPr>
              <a:t>).</a:t>
            </a:r>
          </a:p>
          <a:p>
            <a:endParaRPr lang="en-IE" sz="900" b="1" i="0" u="none" strike="noStrike" kern="1200" dirty="0">
              <a:solidFill>
                <a:schemeClr val="tx1"/>
              </a:solidFill>
              <a:effectLst/>
              <a:latin typeface="Segoe UI Light" pitchFamily="34" charset="0"/>
              <a:ea typeface="+mn-ea"/>
              <a:cs typeface="+mn-cs"/>
            </a:endParaRPr>
          </a:p>
          <a:p>
            <a:r>
              <a:rPr lang="en-IE" sz="900" b="1" i="0" u="none" strike="noStrike" kern="1200" dirty="0">
                <a:solidFill>
                  <a:schemeClr val="tx1"/>
                </a:solidFill>
                <a:effectLst/>
                <a:latin typeface="Segoe UI Light" pitchFamily="34" charset="0"/>
                <a:ea typeface="+mn-ea"/>
                <a:cs typeface="+mn-cs"/>
              </a:rPr>
              <a:t>Service Credits</a:t>
            </a:r>
          </a:p>
          <a:p>
            <a:r>
              <a:rPr lang="en-IE" sz="900" b="0" i="0" u="none" strike="noStrike" kern="1200" dirty="0">
                <a:solidFill>
                  <a:schemeClr val="tx1"/>
                </a:solidFill>
                <a:effectLst/>
                <a:latin typeface="Segoe UI Light" pitchFamily="34" charset="0"/>
                <a:ea typeface="+mn-ea"/>
                <a:cs typeface="+mn-cs"/>
              </a:rPr>
              <a:t>SLAs also describe how Microsoft will respond if an Azure product or service fails to perform to its governing SLA's specification. </a:t>
            </a:r>
            <a:r>
              <a:rPr lang="en-IE" sz="900" b="0" kern="1200" dirty="0">
                <a:solidFill>
                  <a:schemeClr val="tx1"/>
                </a:solidFill>
                <a:effectLst/>
                <a:latin typeface="Segoe UI Light" pitchFamily="34" charset="0"/>
                <a:ea typeface="+mn-ea"/>
                <a:cs typeface="+mn-cs"/>
              </a:rPr>
              <a:t>For example, customers could have a discount applied to their Azure bill as compensation for an under-performing Azure product or service. An example is in the table below for single instance Azure VMs where if the monthly uptime percentage is less than the specified value, you receive the corresponding service credit, or discount.</a:t>
            </a:r>
          </a:p>
          <a:p>
            <a:br>
              <a:rPr lang="en-IE" sz="900" b="0" kern="1200" dirty="0">
                <a:solidFill>
                  <a:schemeClr val="tx1"/>
                </a:solidFill>
                <a:effectLst/>
                <a:latin typeface="Segoe UI Light" pitchFamily="34" charset="0"/>
                <a:ea typeface="+mn-ea"/>
                <a:cs typeface="+mn-cs"/>
              </a:rPr>
            </a:br>
            <a:r>
              <a:rPr lang="en-IE" sz="900" b="0" kern="1200" dirty="0">
                <a:solidFill>
                  <a:schemeClr val="tx1"/>
                </a:solidFill>
                <a:effectLst/>
                <a:latin typeface="Segoe UI Light" pitchFamily="34" charset="0"/>
                <a:ea typeface="+mn-ea"/>
                <a:cs typeface="+mn-cs"/>
              </a:rPr>
              <a:t>| MONTHLY UPTIME PERCENTAGE | SERVICE CREDIT | </a:t>
            </a:r>
          </a:p>
          <a:p>
            <a:r>
              <a:rPr lang="en-IE" sz="900" b="0" kern="1200" dirty="0">
                <a:solidFill>
                  <a:schemeClr val="tx1"/>
                </a:solidFill>
                <a:effectLst/>
                <a:latin typeface="Segoe UI Light" pitchFamily="34" charset="0"/>
                <a:ea typeface="+mn-ea"/>
                <a:cs typeface="+mn-cs"/>
              </a:rPr>
              <a:t>| --- | --- | </a:t>
            </a:r>
          </a:p>
          <a:p>
            <a:r>
              <a:rPr lang="en-IE" sz="900" b="0" kern="1200" dirty="0">
                <a:solidFill>
                  <a:schemeClr val="tx1"/>
                </a:solidFill>
                <a:effectLst/>
                <a:latin typeface="Segoe UI Light" pitchFamily="34" charset="0"/>
                <a:ea typeface="+mn-ea"/>
                <a:cs typeface="+mn-cs"/>
              </a:rPr>
              <a:t>| &lt; 99.9% |10% |</a:t>
            </a:r>
          </a:p>
          <a:p>
            <a:r>
              <a:rPr lang="en-IE" sz="900" b="0" kern="1200" dirty="0">
                <a:solidFill>
                  <a:schemeClr val="tx1"/>
                </a:solidFill>
                <a:effectLst/>
                <a:latin typeface="Segoe UI Light" pitchFamily="34" charset="0"/>
                <a:ea typeface="+mn-ea"/>
                <a:cs typeface="+mn-cs"/>
              </a:rPr>
              <a:t>| &lt; 99% |25% |</a:t>
            </a:r>
          </a:p>
          <a:p>
            <a:r>
              <a:rPr lang="en-IE" sz="900" b="0" kern="1200" dirty="0">
                <a:solidFill>
                  <a:schemeClr val="tx1"/>
                </a:solidFill>
                <a:effectLst/>
                <a:latin typeface="Segoe UI Light" pitchFamily="34" charset="0"/>
                <a:ea typeface="+mn-ea"/>
                <a:cs typeface="+mn-cs"/>
              </a:rPr>
              <a:t>| &lt; 95% |100% |</a:t>
            </a:r>
          </a:p>
          <a:p>
            <a:br>
              <a:rPr lang="en-IE" sz="900" b="0" kern="1200" dirty="0">
                <a:solidFill>
                  <a:schemeClr val="tx1"/>
                </a:solidFill>
                <a:effectLst/>
                <a:latin typeface="Segoe UI Light" pitchFamily="34" charset="0"/>
                <a:ea typeface="+mn-ea"/>
                <a:cs typeface="+mn-cs"/>
              </a:rPr>
            </a:br>
            <a:endParaRPr lang="en-IE" sz="900" b="0" kern="1200" dirty="0">
              <a:solidFill>
                <a:schemeClr val="tx1"/>
              </a:solidFill>
              <a:effectLst/>
              <a:latin typeface="Segoe UI Light" pitchFamily="34" charset="0"/>
              <a:ea typeface="+mn-ea"/>
              <a:cs typeface="+mn-cs"/>
            </a:endParaRPr>
          </a:p>
          <a:p>
            <a:r>
              <a:rPr lang="en-IE" sz="900" b="1" kern="1200" dirty="0">
                <a:solidFill>
                  <a:schemeClr val="tx1"/>
                </a:solidFill>
                <a:effectLst/>
                <a:latin typeface="Segoe UI Light" pitchFamily="34" charset="0"/>
                <a:ea typeface="+mn-ea"/>
                <a:cs typeface="+mn-cs"/>
              </a:rPr>
              <a:t>Note</a:t>
            </a:r>
            <a:r>
              <a:rPr lang="en-IE" sz="900" kern="1200" dirty="0">
                <a:solidFill>
                  <a:schemeClr val="tx1"/>
                </a:solidFill>
                <a:effectLst/>
                <a:latin typeface="Segoe UI Light" pitchFamily="34" charset="0"/>
                <a:ea typeface="+mn-ea"/>
                <a:cs typeface="+mn-cs"/>
              </a:rPr>
              <a:t>: For a lot of Azure services, no SLA is provided for services under either the Free or Shared tiers. Also, Free products such as Azure Advisor do not typically have an SLA.</a:t>
            </a:r>
          </a:p>
          <a:p>
            <a:endParaRPr lang="en-IE" sz="900" kern="1200" dirty="0">
              <a:solidFill>
                <a:schemeClr val="tx1"/>
              </a:solidFill>
              <a:effectLst/>
              <a:latin typeface="Segoe UI Light" pitchFamily="34" charset="0"/>
              <a:ea typeface="+mn-ea"/>
              <a:cs typeface="+mn-cs"/>
            </a:endParaRPr>
          </a:p>
          <a:p>
            <a:r>
              <a:rPr lang="en-IE" sz="900" kern="1200" dirty="0">
                <a:solidFill>
                  <a:schemeClr val="tx1"/>
                </a:solidFill>
                <a:effectLst/>
                <a:latin typeface="Segoe UI Light" pitchFamily="34" charset="0"/>
                <a:ea typeface="+mn-ea"/>
                <a:cs typeface="+mn-cs"/>
              </a:rPr>
              <a:t>You might want to browse to some SLA’s directly https://azure.microsoft.com/en-us/support/legal/sla/summary/ and explore one or two as examples.</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4/6/2019 6:47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348433784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4/6/2019 6:49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305934050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kern="1200" dirty="0">
                <a:solidFill>
                  <a:schemeClr val="tx1"/>
                </a:solidFill>
                <a:effectLst/>
                <a:latin typeface="Segoe UI Light" pitchFamily="34" charset="0"/>
                <a:ea typeface="+mn-ea"/>
                <a:cs typeface="+mn-cs"/>
              </a:rPr>
              <a:t>You could also discuss about the following topics if you have time.</a:t>
            </a:r>
          </a:p>
          <a:p>
            <a:endParaRPr lang="en-US" sz="900" b="0" kern="1200" dirty="0">
              <a:solidFill>
                <a:schemeClr val="tx1"/>
              </a:solidFill>
              <a:effectLst/>
              <a:latin typeface="Segoe UI Light" pitchFamily="34" charset="0"/>
              <a:ea typeface="+mn-ea"/>
              <a:cs typeface="+mn-cs"/>
            </a:endParaRPr>
          </a:p>
          <a:p>
            <a:r>
              <a:rPr lang="en-IE" sz="900" b="1" i="0" u="none" strike="noStrike" kern="1200" dirty="0">
                <a:solidFill>
                  <a:schemeClr val="tx1"/>
                </a:solidFill>
                <a:effectLst/>
                <a:latin typeface="Segoe UI Light" pitchFamily="34" charset="0"/>
                <a:ea typeface="+mn-ea"/>
                <a:cs typeface="+mn-cs"/>
              </a:rPr>
              <a:t>Resiliency</a:t>
            </a:r>
          </a:p>
          <a:p>
            <a:r>
              <a:rPr lang="en-IE" sz="900" b="0" i="1" u="none" strike="noStrike" kern="1200" dirty="0">
                <a:solidFill>
                  <a:schemeClr val="tx1"/>
                </a:solidFill>
                <a:effectLst/>
                <a:latin typeface="Segoe UI Light" pitchFamily="34" charset="0"/>
                <a:ea typeface="+mn-ea"/>
                <a:cs typeface="+mn-cs"/>
              </a:rPr>
              <a:t>Resiliency</a:t>
            </a:r>
            <a:r>
              <a:rPr lang="en-IE" sz="900" b="0" i="0" u="none" strike="noStrike" kern="1200" dirty="0">
                <a:solidFill>
                  <a:schemeClr val="tx1"/>
                </a:solidFill>
                <a:effectLst/>
                <a:latin typeface="Segoe UI Light" pitchFamily="34" charset="0"/>
                <a:ea typeface="+mn-ea"/>
                <a:cs typeface="+mn-cs"/>
              </a:rPr>
              <a:t> is the ability of a system to recover from failures and continue to function. It's not about avoiding failures but responding to failures in a way that avoids downtime or data loss. The goal of resiliency is to return the application to a fully functioning state following a failure. High availability and disaster recovery are two important components of resiliency.</a:t>
            </a:r>
          </a:p>
          <a:p>
            <a:endParaRPr lang="en-IE" sz="900" b="1" i="0" u="none" strike="noStrike" kern="1200" dirty="0">
              <a:solidFill>
                <a:schemeClr val="tx1"/>
              </a:solidFill>
              <a:effectLst/>
              <a:latin typeface="Segoe UI Light" pitchFamily="34" charset="0"/>
              <a:ea typeface="+mn-ea"/>
              <a:cs typeface="+mn-cs"/>
            </a:endParaRPr>
          </a:p>
          <a:p>
            <a:r>
              <a:rPr lang="en-IE" sz="900" b="1" i="0" u="none" strike="noStrike" kern="1200" dirty="0">
                <a:solidFill>
                  <a:schemeClr val="tx1"/>
                </a:solidFill>
                <a:effectLst/>
                <a:latin typeface="Segoe UI Light" pitchFamily="34" charset="0"/>
                <a:ea typeface="+mn-ea"/>
                <a:cs typeface="+mn-cs"/>
              </a:rPr>
              <a:t>Cost and complexity vs. high availability</a:t>
            </a:r>
          </a:p>
          <a:p>
            <a:r>
              <a:rPr lang="en-IE" sz="900" b="0" i="0" u="none" strike="noStrike" kern="1200" dirty="0">
                <a:solidFill>
                  <a:schemeClr val="tx1"/>
                </a:solidFill>
                <a:effectLst/>
                <a:latin typeface="Segoe UI Light" pitchFamily="34" charset="0"/>
                <a:ea typeface="+mn-ea"/>
                <a:cs typeface="+mn-cs"/>
              </a:rPr>
              <a:t>Availability refers to time that a system is functional and working. Maximizing availability requires implementing measures to prevent possible service failures. However, devising preventative measures can be difficult and expensive, and often results in very complex solutions.</a:t>
            </a:r>
          </a:p>
          <a:p>
            <a:endParaRPr lang="en-IE" sz="900" b="0" i="0" u="none" strike="noStrike" kern="1200" dirty="0">
              <a:solidFill>
                <a:schemeClr val="tx1"/>
              </a:solidFill>
              <a:effectLst/>
              <a:latin typeface="Segoe UI Light" pitchFamily="34" charset="0"/>
              <a:ea typeface="+mn-ea"/>
              <a:cs typeface="+mn-cs"/>
            </a:endParaRPr>
          </a:p>
          <a:p>
            <a:r>
              <a:rPr lang="en-IE" sz="900" b="0" i="0" u="none" strike="noStrike" kern="1200" dirty="0">
                <a:solidFill>
                  <a:schemeClr val="tx1"/>
                </a:solidFill>
                <a:effectLst/>
                <a:latin typeface="Segoe UI Light" pitchFamily="34" charset="0"/>
                <a:ea typeface="+mn-ea"/>
                <a:cs typeface="+mn-cs"/>
              </a:rPr>
              <a:t>For more information about improving application SLAs, refer to </a:t>
            </a:r>
            <a:r>
              <a:rPr lang="en-IE" u="sng" dirty="0"/>
              <a:t>https://docs.microsoft.com/en-us/azure/architecture/resiliency/ </a:t>
            </a:r>
            <a:endParaRPr lang="en-US" sz="900" b="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4/6/2019 6:50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305266203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4/6/2019 6:51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10575964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4/6/2019 6:19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160108967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4/6/2019 6:53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65966863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sz="900" kern="1200" dirty="0">
              <a:solidFill>
                <a:schemeClr val="tx1"/>
              </a:solidFill>
              <a:effectLst/>
              <a:latin typeface="Segoe UI Light" pitchFamily="34" charset="0"/>
              <a:ea typeface="+mn-ea"/>
              <a:cs typeface="+mn-cs"/>
            </a:endParaRPr>
          </a:p>
          <a:p>
            <a:r>
              <a:rPr lang="en-IE" sz="900" b="0" i="0" u="none" strike="noStrike" kern="1200" dirty="0">
                <a:solidFill>
                  <a:schemeClr val="tx1"/>
                </a:solidFill>
                <a:effectLst/>
                <a:latin typeface="Segoe UI Light" pitchFamily="34" charset="0"/>
                <a:ea typeface="+mn-ea"/>
                <a:cs typeface="+mn-cs"/>
              </a:rPr>
              <a:t>Some preview features are </a:t>
            </a:r>
            <a:r>
              <a:rPr lang="en-IE" sz="900" b="0" u="none" strike="noStrike" kern="1200" dirty="0">
                <a:solidFill>
                  <a:schemeClr val="tx1"/>
                </a:solidFill>
                <a:effectLst/>
                <a:latin typeface="Segoe UI Light" pitchFamily="34" charset="0"/>
                <a:ea typeface="+mn-ea"/>
                <a:cs typeface="+mn-cs"/>
              </a:rPr>
              <a:t>not covered by customer support.</a:t>
            </a:r>
          </a:p>
          <a:p>
            <a:endParaRPr lang="en-IE" sz="900" b="0" i="1" u="none" strike="noStrike" kern="1200" dirty="0">
              <a:solidFill>
                <a:schemeClr val="tx1"/>
              </a:solidFill>
              <a:effectLst/>
              <a:latin typeface="Segoe UI Light" pitchFamily="34" charset="0"/>
              <a:ea typeface="+mn-ea"/>
              <a:cs typeface="+mn-cs"/>
            </a:endParaRPr>
          </a:p>
          <a:p>
            <a:r>
              <a:rPr lang="en-IE" sz="900" b="0" i="0" u="none" strike="noStrike" kern="1200" dirty="0">
                <a:solidFill>
                  <a:schemeClr val="tx1"/>
                </a:solidFill>
                <a:effectLst/>
                <a:latin typeface="Segoe UI Light" pitchFamily="34" charset="0"/>
                <a:ea typeface="+mn-ea"/>
                <a:cs typeface="+mn-cs"/>
              </a:rPr>
              <a:t>For more information about Azure Previews, visit </a:t>
            </a:r>
            <a:r>
              <a:rPr lang="en-IE" u="sng" dirty="0"/>
              <a:t>https://azure.microsoft.com/en-us/services/preview/ </a:t>
            </a:r>
            <a:endParaRPr lang="en-US" dirty="0"/>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4/6/2019 6:54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31</a:t>
            </a:fld>
            <a:endParaRPr lang="en-US" dirty="0"/>
          </a:p>
        </p:txBody>
      </p:sp>
    </p:spTree>
    <p:extLst>
      <p:ext uri="{BB962C8B-B14F-4D97-AF65-F5344CB8AC3E}">
        <p14:creationId xmlns:p14="http://schemas.microsoft.com/office/powerpoint/2010/main" val="378436491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should go to the URLs provided and show the preview feature items discussed in the slide.</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4/6/2019 6:55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32</a:t>
            </a:fld>
            <a:endParaRPr lang="en-US" dirty="0"/>
          </a:p>
        </p:txBody>
      </p:sp>
    </p:spTree>
    <p:extLst>
      <p:ext uri="{BB962C8B-B14F-4D97-AF65-F5344CB8AC3E}">
        <p14:creationId xmlns:p14="http://schemas.microsoft.com/office/powerpoint/2010/main" val="160108967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4/6/2019 6:57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33</a:t>
            </a:fld>
            <a:endParaRPr lang="en-US" dirty="0"/>
          </a:p>
        </p:txBody>
      </p:sp>
    </p:spTree>
    <p:extLst>
      <p:ext uri="{BB962C8B-B14F-4D97-AF65-F5344CB8AC3E}">
        <p14:creationId xmlns:p14="http://schemas.microsoft.com/office/powerpoint/2010/main" val="85044985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sz="900" b="0" i="0" u="none" strike="noStrike" kern="1200" dirty="0">
                <a:solidFill>
                  <a:schemeClr val="tx1"/>
                </a:solidFill>
                <a:effectLst/>
                <a:latin typeface="Segoe UI Light" pitchFamily="34" charset="0"/>
                <a:ea typeface="+mn-ea"/>
                <a:cs typeface="+mn-cs"/>
              </a:rPr>
              <a:t>From the Azure updates page, you can:</a:t>
            </a:r>
          </a:p>
          <a:p>
            <a:pPr marL="171450" indent="-171450">
              <a:buFont typeface="Arial" panose="020B0604020202020204" pitchFamily="34" charset="0"/>
              <a:buChar char="•"/>
            </a:pPr>
            <a:r>
              <a:rPr lang="en-IE" sz="900" b="0" i="0" u="none" strike="noStrike" kern="1200" dirty="0">
                <a:solidFill>
                  <a:schemeClr val="tx1"/>
                </a:solidFill>
                <a:effectLst/>
                <a:latin typeface="Segoe UI Light" pitchFamily="34" charset="0"/>
                <a:ea typeface="+mn-ea"/>
                <a:cs typeface="+mn-cs"/>
              </a:rPr>
              <a:t>View details about all Azure updates.</a:t>
            </a:r>
          </a:p>
          <a:p>
            <a:pPr marL="171450" indent="-171450">
              <a:buFont typeface="Arial" panose="020B0604020202020204" pitchFamily="34" charset="0"/>
              <a:buChar char="•"/>
            </a:pPr>
            <a:r>
              <a:rPr lang="en-IE" sz="900" b="0" i="0" u="none" strike="noStrike" kern="1200" dirty="0">
                <a:solidFill>
                  <a:schemeClr val="tx1"/>
                </a:solidFill>
                <a:effectLst/>
                <a:latin typeface="Segoe UI Light" pitchFamily="34" charset="0"/>
                <a:ea typeface="+mn-ea"/>
                <a:cs typeface="+mn-cs"/>
              </a:rPr>
              <a:t>See which updates are in general availability, preview, or development.</a:t>
            </a:r>
          </a:p>
          <a:p>
            <a:pPr marL="171450" indent="-171450">
              <a:buFont typeface="Arial" panose="020B0604020202020204" pitchFamily="34" charset="0"/>
              <a:buChar char="•"/>
            </a:pPr>
            <a:r>
              <a:rPr lang="en-IE" sz="900" b="0" i="0" u="none" strike="noStrike" kern="1200" dirty="0">
                <a:solidFill>
                  <a:schemeClr val="tx1"/>
                </a:solidFill>
                <a:effectLst/>
                <a:latin typeface="Segoe UI Light" pitchFamily="34" charset="0"/>
                <a:ea typeface="+mn-ea"/>
                <a:cs typeface="+mn-cs"/>
              </a:rPr>
              <a:t>Browse updates by product category or update type by using the provided dropdown lists.</a:t>
            </a:r>
          </a:p>
          <a:p>
            <a:pPr marL="171450" indent="-171450">
              <a:buFont typeface="Arial" panose="020B0604020202020204" pitchFamily="34" charset="0"/>
              <a:buChar char="•"/>
            </a:pPr>
            <a:r>
              <a:rPr lang="en-IE" sz="900" b="0" i="0" u="none" strike="noStrike" kern="1200" dirty="0">
                <a:solidFill>
                  <a:schemeClr val="tx1"/>
                </a:solidFill>
                <a:effectLst/>
                <a:latin typeface="Segoe UI Light" pitchFamily="34" charset="0"/>
                <a:ea typeface="+mn-ea"/>
                <a:cs typeface="+mn-cs"/>
              </a:rPr>
              <a:t>Search for updates by keyword by entering search terms into a text-entry field.</a:t>
            </a:r>
          </a:p>
          <a:p>
            <a:pPr marL="171450" indent="-171450">
              <a:buFont typeface="Arial" panose="020B0604020202020204" pitchFamily="34" charset="0"/>
              <a:buChar char="•"/>
            </a:pPr>
            <a:r>
              <a:rPr lang="en-IE" sz="900" b="0" i="0" u="none" strike="noStrike" kern="1200" dirty="0">
                <a:solidFill>
                  <a:schemeClr val="tx1"/>
                </a:solidFill>
                <a:effectLst/>
                <a:latin typeface="Segoe UI Light" pitchFamily="34" charset="0"/>
                <a:ea typeface="+mn-ea"/>
                <a:cs typeface="+mn-cs"/>
              </a:rPr>
              <a:t>Subscribe to get Azure update notifications by RSS.</a:t>
            </a:r>
          </a:p>
          <a:p>
            <a:pPr marL="171450" indent="-171450">
              <a:buFont typeface="Arial" panose="020B0604020202020204" pitchFamily="34" charset="0"/>
              <a:buChar char="•"/>
            </a:pPr>
            <a:r>
              <a:rPr lang="en-IE" sz="900" b="0" i="0" u="none" strike="noStrike" kern="1200" dirty="0">
                <a:solidFill>
                  <a:schemeClr val="tx1"/>
                </a:solidFill>
                <a:effectLst/>
                <a:latin typeface="Segoe UI Light" pitchFamily="34" charset="0"/>
                <a:ea typeface="+mn-ea"/>
                <a:cs typeface="+mn-cs"/>
              </a:rPr>
              <a:t>Access the Microsoft Connect page to read Azure product news and announcements.</a:t>
            </a:r>
          </a:p>
          <a:p>
            <a:endParaRPr lang="en-IE" sz="900" b="0" i="0" u="none" strike="noStrike" kern="1200" dirty="0">
              <a:solidFill>
                <a:schemeClr val="tx1"/>
              </a:solidFill>
              <a:effectLst/>
              <a:latin typeface="Segoe UI Light" pitchFamily="34" charset="0"/>
              <a:ea typeface="+mn-ea"/>
              <a:cs typeface="+mn-cs"/>
            </a:endParaRPr>
          </a:p>
          <a:p>
            <a:r>
              <a:rPr lang="en-IE" sz="900" b="0" i="0" u="none" strike="noStrike" kern="1200" dirty="0">
                <a:solidFill>
                  <a:schemeClr val="tx1"/>
                </a:solidFill>
                <a:effectLst/>
                <a:latin typeface="Segoe UI Light" pitchFamily="34" charset="0"/>
                <a:ea typeface="+mn-ea"/>
                <a:cs typeface="+mn-cs"/>
              </a:rPr>
              <a:t>For more information about Azure updates, refer to </a:t>
            </a:r>
            <a:r>
              <a:rPr lang="en-IE" dirty="0"/>
              <a:t>https://azure.microsoft.com/en-us/updates/ </a:t>
            </a:r>
            <a:endParaRPr lang="en-IE" sz="900" b="0" i="0" u="none" strike="noStrike" kern="1200" dirty="0">
              <a:solidFill>
                <a:schemeClr val="tx1"/>
              </a:solidFill>
              <a:effectLst/>
              <a:latin typeface="Segoe UI Light" pitchFamily="34" charset="0"/>
              <a:ea typeface="+mn-ea"/>
              <a:cs typeface="+mn-cs"/>
            </a:endParaRP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4/6/2019 6:58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34</a:t>
            </a:fld>
            <a:endParaRPr lang="en-US" dirty="0"/>
          </a:p>
        </p:txBody>
      </p:sp>
    </p:spTree>
    <p:extLst>
      <p:ext uri="{BB962C8B-B14F-4D97-AF65-F5344CB8AC3E}">
        <p14:creationId xmlns:p14="http://schemas.microsoft.com/office/powerpoint/2010/main" val="286516682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4/6/2019 6:58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35</a:t>
            </a:fld>
            <a:endParaRPr lang="en-US" dirty="0"/>
          </a:p>
        </p:txBody>
      </p:sp>
    </p:spTree>
    <p:extLst>
      <p:ext uri="{BB962C8B-B14F-4D97-AF65-F5344CB8AC3E}">
        <p14:creationId xmlns:p14="http://schemas.microsoft.com/office/powerpoint/2010/main" val="48650672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sz="1200" b="1" kern="1200" dirty="0">
                <a:solidFill>
                  <a:schemeClr val="tx1"/>
                </a:solidFill>
                <a:effectLst/>
                <a:latin typeface="Segoe UI Light" pitchFamily="34" charset="0"/>
                <a:ea typeface="+mn-ea"/>
                <a:cs typeface="+mn-cs"/>
              </a:rPr>
              <a:t>Answers </a:t>
            </a:r>
            <a:endParaRPr lang="en-IE" sz="1200" b="0" kern="1200" dirty="0">
              <a:solidFill>
                <a:schemeClr val="tx1"/>
              </a:solidFill>
              <a:effectLst/>
              <a:latin typeface="Segoe UI Light" pitchFamily="34" charset="0"/>
              <a:ea typeface="+mn-ea"/>
              <a:cs typeface="+mn-cs"/>
            </a:endParaRPr>
          </a:p>
          <a:p>
            <a:r>
              <a:rPr lang="en-IE" dirty="0"/>
              <a:t>Question 1: </a:t>
            </a:r>
          </a:p>
          <a:p>
            <a:pPr marL="171450" indent="-171450">
              <a:buFont typeface="Arial" panose="020B0604020202020204" pitchFamily="34" charset="0"/>
              <a:buChar char="•"/>
            </a:pPr>
            <a:r>
              <a:rPr lang="en-IE" sz="882" b="0" kern="1200" dirty="0">
                <a:solidFill>
                  <a:schemeClr val="tx1"/>
                </a:solidFill>
                <a:effectLst/>
                <a:latin typeface="Segoe UI Light" pitchFamily="34" charset="0"/>
                <a:ea typeface="+mn-ea"/>
                <a:cs typeface="+mn-cs"/>
              </a:rPr>
              <a:t>An Azure subscription is a logical unit of Azure services that is linked to an Azure account. It can be used as a billing and a management boundary. </a:t>
            </a:r>
          </a:p>
          <a:p>
            <a:pPr marL="171450" indent="-171450">
              <a:buFont typeface="Arial" panose="020B0604020202020204" pitchFamily="34" charset="0"/>
              <a:buChar char="•"/>
            </a:pPr>
            <a:r>
              <a:rPr lang="en-IE" sz="882" b="0" kern="1200" dirty="0">
                <a:solidFill>
                  <a:schemeClr val="tx1"/>
                </a:solidFill>
                <a:effectLst/>
                <a:latin typeface="Segoe UI Light" pitchFamily="34" charset="0"/>
                <a:ea typeface="+mn-ea"/>
                <a:cs typeface="+mn-cs"/>
              </a:rPr>
              <a:t>Using Azure requires an Azure subscription. Azure offer free and paid subscription options to suit different customer needs and requirements, and an account can have one or more subscriptions, with different billing models and access-management policies applied to each .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E" sz="882" b="0" kern="1200" dirty="0">
                <a:solidFill>
                  <a:schemeClr val="tx1"/>
                </a:solidFill>
                <a:effectLst/>
                <a:latin typeface="Segoe UI Light" pitchFamily="34" charset="0"/>
                <a:ea typeface="+mn-ea"/>
                <a:cs typeface="+mn-cs"/>
              </a:rPr>
              <a:t>A subscription provides authenticated and authorized access to Azure products and services, and allows you to provision resources</a:t>
            </a:r>
          </a:p>
          <a:p>
            <a:r>
              <a:rPr lang="en-US" dirty="0"/>
              <a:t>Question 2:</a:t>
            </a:r>
            <a:endParaRPr lang="en-IE" sz="1200" kern="1200" dirty="0">
              <a:solidFill>
                <a:schemeClr val="tx1"/>
              </a:solidFill>
              <a:effectLst/>
              <a:latin typeface="Segoe UI Light" pitchFamily="34" charset="0"/>
              <a:ea typeface="+mn-ea"/>
              <a:cs typeface="+mn-cs"/>
            </a:endParaRPr>
          </a:p>
          <a:p>
            <a:pPr marL="171450" indent="-171450">
              <a:buFont typeface="Arial" panose="020B0604020202020204" pitchFamily="34" charset="0"/>
              <a:buChar char="•"/>
            </a:pPr>
            <a:r>
              <a:rPr lang="en-IE" sz="1200" b="0" kern="1200" dirty="0">
                <a:solidFill>
                  <a:schemeClr val="tx1"/>
                </a:solidFill>
                <a:effectLst/>
                <a:latin typeface="Segoe UI Light" pitchFamily="34" charset="0"/>
                <a:ea typeface="+mn-ea"/>
                <a:cs typeface="+mn-cs"/>
              </a:rPr>
              <a:t>Resource type and location are factors that affect costs. </a:t>
            </a:r>
          </a:p>
          <a:p>
            <a:pPr marL="171450" indent="-171450">
              <a:buFont typeface="Arial" panose="020B0604020202020204" pitchFamily="34" charset="0"/>
              <a:buChar char="•"/>
            </a:pPr>
            <a:r>
              <a:rPr lang="en-IE" dirty="0"/>
              <a:t>Service usage rates and billing periods can also differ between Enterprise, Web Direct, and Cloud Solution Provider (CSP) customers.</a:t>
            </a:r>
          </a:p>
          <a:p>
            <a:pPr marL="171450" indent="-171450">
              <a:buFont typeface="Arial" panose="020B0604020202020204" pitchFamily="34" charset="0"/>
              <a:buChar char="•"/>
            </a:pPr>
            <a:r>
              <a:rPr lang="en-IE" dirty="0"/>
              <a:t>You could also mention Azure Reservations, pre-paying for specific resources that you know you are going to use can also affect your costs.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Question 3:</a:t>
            </a:r>
            <a:endParaRPr lang="en-IE" sz="1200" kern="1200" dirty="0">
              <a:solidFill>
                <a:schemeClr val="tx1"/>
              </a:solidFill>
              <a:effectLst/>
              <a:latin typeface="Segoe UI Light" pitchFamily="34" charset="0"/>
              <a:ea typeface="+mn-ea"/>
              <a:cs typeface="+mn-cs"/>
            </a:endParaRPr>
          </a:p>
          <a:p>
            <a:pPr marL="171450" indent="-171450">
              <a:buFont typeface="Arial" panose="020B0604020202020204" pitchFamily="34" charset="0"/>
              <a:buChar char="•"/>
            </a:pPr>
            <a:r>
              <a:rPr lang="en-IE" sz="1200" b="0" kern="1200" dirty="0">
                <a:solidFill>
                  <a:schemeClr val="tx1"/>
                </a:solidFill>
                <a:effectLst/>
                <a:latin typeface="Segoe UI Light" pitchFamily="34" charset="0"/>
                <a:ea typeface="+mn-ea"/>
                <a:cs typeface="+mn-cs"/>
              </a:rPr>
              <a:t>Microsoft offers four paid support plans. Developer, Standard, Professional Direct, and Premier. Discuss when they are appropriate to use.</a:t>
            </a:r>
          </a:p>
          <a:p>
            <a:pPr marL="628650" lvl="1" indent="-171450">
              <a:buFont typeface="Arial" panose="020B0604020202020204" pitchFamily="34" charset="0"/>
              <a:buChar char="•"/>
            </a:pPr>
            <a:r>
              <a:rPr lang="en-US" dirty="0"/>
              <a:t>Developer.</a:t>
            </a:r>
            <a:r>
              <a:rPr lang="en-US" b="1" dirty="0"/>
              <a:t> </a:t>
            </a:r>
            <a:r>
              <a:rPr lang="en-IE" dirty="0"/>
              <a:t>Azure use in trial and nonproduction environments</a:t>
            </a:r>
            <a:endParaRPr lang="en-US" b="1" dirty="0"/>
          </a:p>
          <a:p>
            <a:pPr marL="628650" lvl="1" indent="-171450">
              <a:buFont typeface="Arial" panose="020B0604020202020204" pitchFamily="34" charset="0"/>
              <a:buChar char="•"/>
            </a:pPr>
            <a:r>
              <a:rPr lang="en-US" dirty="0"/>
              <a:t>Standard. </a:t>
            </a:r>
            <a:r>
              <a:rPr lang="en-IE" dirty="0"/>
              <a:t>Appropriate for Azure use in production environments</a:t>
            </a:r>
            <a:endParaRPr lang="en-US" b="1" dirty="0"/>
          </a:p>
          <a:p>
            <a:pPr marL="628650" lvl="1" indent="-171450">
              <a:buFont typeface="Arial" panose="020B0604020202020204" pitchFamily="34" charset="0"/>
              <a:buChar char="•"/>
            </a:pPr>
            <a:r>
              <a:rPr lang="en-US" dirty="0"/>
              <a:t>Professional Direct. Appropriate</a:t>
            </a:r>
            <a:r>
              <a:rPr lang="en-IE" dirty="0"/>
              <a:t> for organizations with business-critical dependence on Azure</a:t>
            </a:r>
            <a:endParaRPr lang="en-US" b="1" dirty="0"/>
          </a:p>
          <a:p>
            <a:pPr marL="628650" lvl="1" indent="-171450">
              <a:buFont typeface="Arial" panose="020B0604020202020204" pitchFamily="34" charset="0"/>
              <a:buChar char="•"/>
            </a:pPr>
            <a:r>
              <a:rPr lang="en-US" dirty="0"/>
              <a:t>Premier. I</a:t>
            </a:r>
            <a:r>
              <a:rPr lang="en-IE" dirty="0"/>
              <a:t>deal for organizations with substantial dependence on Microsoft products including Azure</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4/6/2019 6:59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36</a:t>
            </a:fld>
            <a:endParaRPr lang="en-US" dirty="0"/>
          </a:p>
        </p:txBody>
      </p:sp>
    </p:spTree>
    <p:extLst>
      <p:ext uri="{BB962C8B-B14F-4D97-AF65-F5344CB8AC3E}">
        <p14:creationId xmlns:p14="http://schemas.microsoft.com/office/powerpoint/2010/main" val="25170130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4/6/2019 6:20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5483806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4/6/2019 6:21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19585196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sz="900" b="0" i="0" u="none" strike="noStrike" kern="1200" dirty="0">
                <a:solidFill>
                  <a:schemeClr val="tx1"/>
                </a:solidFill>
                <a:effectLst/>
                <a:latin typeface="Segoe UI Light" pitchFamily="34" charset="0"/>
                <a:ea typeface="+mn-ea"/>
                <a:cs typeface="+mn-cs"/>
              </a:rPr>
              <a:t>You can select from a range of Azure subscription options, including:</a:t>
            </a:r>
          </a:p>
          <a:p>
            <a:pPr marL="171450" indent="-171450">
              <a:buFont typeface="Arial" panose="020B0604020202020204" pitchFamily="34" charset="0"/>
              <a:buChar char="•"/>
            </a:pPr>
            <a:r>
              <a:rPr lang="en-IE" sz="900" i="0" u="none" strike="noStrike" kern="1200" dirty="0">
                <a:solidFill>
                  <a:schemeClr val="tx1"/>
                </a:solidFill>
                <a:effectLst/>
                <a:latin typeface="Segoe UI Light" pitchFamily="34" charset="0"/>
                <a:ea typeface="+mn-ea"/>
                <a:cs typeface="+mn-cs"/>
              </a:rPr>
              <a:t>A free subscription</a:t>
            </a:r>
            <a:r>
              <a:rPr lang="en-IE" sz="900" b="0" i="0" u="none" strike="noStrike" kern="1200" dirty="0">
                <a:solidFill>
                  <a:schemeClr val="tx1"/>
                </a:solidFill>
                <a:effectLst/>
                <a:latin typeface="Segoe UI Light" pitchFamily="34" charset="0"/>
                <a:ea typeface="+mn-ea"/>
                <a:cs typeface="+mn-cs"/>
              </a:rPr>
              <a:t>. This subscription is for 30 days and includes a $200 credit. This allows you unlimited access to the free Azure products and then a limit of $200 to spend on the paid products. Your Azure services are disabled when the trial ends or when your credit expires for paid products, unless you upgrade to a paid subscription.</a:t>
            </a:r>
          </a:p>
          <a:p>
            <a:pPr marL="171450" indent="-171450">
              <a:buFont typeface="Arial" panose="020B0604020202020204" pitchFamily="34" charset="0"/>
              <a:buChar char="•"/>
            </a:pPr>
            <a:r>
              <a:rPr lang="en-IE" sz="900" i="0" u="none" strike="noStrike" kern="1200" dirty="0">
                <a:solidFill>
                  <a:schemeClr val="tx1"/>
                </a:solidFill>
                <a:effectLst/>
                <a:latin typeface="Segoe UI Light" pitchFamily="34" charset="0"/>
                <a:ea typeface="+mn-ea"/>
                <a:cs typeface="+mn-cs"/>
              </a:rPr>
              <a:t>Pay-As-You-Go subscription</a:t>
            </a:r>
            <a:r>
              <a:rPr lang="en-IE" sz="900" b="0" i="0" u="none" strike="noStrike" kern="1200" dirty="0">
                <a:solidFill>
                  <a:schemeClr val="tx1"/>
                </a:solidFill>
                <a:effectLst/>
                <a:latin typeface="Segoe UI Light" pitchFamily="34" charset="0"/>
                <a:ea typeface="+mn-ea"/>
                <a:cs typeface="+mn-cs"/>
              </a:rPr>
              <a:t>. This subscription allows you to pay for what you use by attaching a credit or debit card to your account. Organizations can apply to Microsoft for invoicing privileges.</a:t>
            </a:r>
          </a:p>
          <a:p>
            <a:pPr marL="171450" indent="-171450">
              <a:buFont typeface="Arial" panose="020B0604020202020204" pitchFamily="34" charset="0"/>
              <a:buChar char="•"/>
            </a:pPr>
            <a:r>
              <a:rPr lang="en-IE" sz="900" i="0" u="none" strike="noStrike" kern="1200" dirty="0">
                <a:solidFill>
                  <a:schemeClr val="tx1"/>
                </a:solidFill>
                <a:effectLst/>
                <a:latin typeface="Segoe UI Light" pitchFamily="34" charset="0"/>
                <a:ea typeface="+mn-ea"/>
                <a:cs typeface="+mn-cs"/>
              </a:rPr>
              <a:t>Member offers</a:t>
            </a:r>
            <a:r>
              <a:rPr lang="en-IE" sz="900" b="0" i="0" u="none" strike="noStrike" kern="1200" dirty="0">
                <a:solidFill>
                  <a:schemeClr val="tx1"/>
                </a:solidFill>
                <a:effectLst/>
                <a:latin typeface="Segoe UI Light" pitchFamily="34" charset="0"/>
                <a:ea typeface="+mn-ea"/>
                <a:cs typeface="+mn-cs"/>
              </a:rPr>
              <a:t>. Your existing membership to certain Microsoft products and services affords you credits for your Azure account and reduced rates on Azure services. For example, member offers are available to Microsoft Visual Studio subscribers, Microsoft Partner Network members, Microsoft BizSpark members, and Microsoft Imagine members.</a:t>
            </a:r>
          </a:p>
          <a:p>
            <a:pPr marL="171450" indent="-171450">
              <a:buFont typeface="Arial" panose="020B0604020202020204" pitchFamily="34" charset="0"/>
              <a:buChar char="•"/>
            </a:pPr>
            <a:endParaRPr lang="en-IE" sz="900" b="0" i="0" u="none" strike="noStrike" kern="1200" dirty="0">
              <a:solidFill>
                <a:schemeClr val="tx1"/>
              </a:solidFill>
              <a:effectLst/>
              <a:latin typeface="Segoe UI Light" pitchFamily="34" charset="0"/>
              <a:ea typeface="+mn-ea"/>
              <a:cs typeface="+mn-cs"/>
            </a:endParaRPr>
          </a:p>
          <a:p>
            <a:pPr marL="0" indent="0">
              <a:buFont typeface="Arial" panose="020B0604020202020204" pitchFamily="34" charset="0"/>
              <a:buNone/>
            </a:pPr>
            <a:r>
              <a:rPr lang="en-IE" sz="900" b="0" i="0" u="none" strike="noStrike" kern="1200" dirty="0">
                <a:solidFill>
                  <a:schemeClr val="tx1"/>
                </a:solidFill>
                <a:effectLst/>
                <a:latin typeface="Segoe UI Light" pitchFamily="34" charset="0"/>
                <a:ea typeface="+mn-ea"/>
                <a:cs typeface="+mn-cs"/>
              </a:rPr>
              <a:t>You could also </a:t>
            </a:r>
            <a:r>
              <a:rPr lang="en-IE" sz="900" b="0" i="0" u="none" strike="noStrike" kern="1200" dirty="0" err="1">
                <a:solidFill>
                  <a:schemeClr val="tx1"/>
                </a:solidFill>
                <a:effectLst/>
                <a:latin typeface="Segoe UI Light" pitchFamily="34" charset="0"/>
                <a:ea typeface="+mn-ea"/>
                <a:cs typeface="+mn-cs"/>
              </a:rPr>
              <a:t>menti</a:t>
            </a:r>
            <a:r>
              <a:rPr lang="en-IE" sz="900" b="0" i="0" u="none" strike="noStrike" kern="1200" dirty="0">
                <a:solidFill>
                  <a:schemeClr val="tx1"/>
                </a:solidFill>
                <a:effectLst/>
                <a:latin typeface="Segoe UI Light" pitchFamily="34" charset="0"/>
                <a:ea typeface="+mn-ea"/>
                <a:cs typeface="+mn-cs"/>
              </a:rPr>
              <a:t> that there are subscription service limits, as per here https://docs.microsoft.com/en-us/azure/azure-subscription-service-limits </a:t>
            </a:r>
          </a:p>
          <a:p>
            <a:pPr marL="0" indent="0">
              <a:buFont typeface="Arial" panose="020B0604020202020204" pitchFamily="34" charset="0"/>
              <a:buNone/>
            </a:pPr>
            <a:endParaRPr lang="en-IE" sz="900" b="0" i="0" u="none" strike="noStrike" kern="1200" dirty="0">
              <a:solidFill>
                <a:schemeClr val="tx1"/>
              </a:solidFill>
              <a:effectLst/>
              <a:latin typeface="Segoe UI Light" pitchFamily="34" charset="0"/>
              <a:ea typeface="+mn-ea"/>
              <a:cs typeface="+mn-cs"/>
            </a:endParaRPr>
          </a:p>
          <a:p>
            <a:r>
              <a:rPr lang="en-IE" sz="900" kern="1200" dirty="0">
                <a:solidFill>
                  <a:schemeClr val="tx1"/>
                </a:solidFill>
                <a:effectLst/>
                <a:latin typeface="Segoe UI Light" pitchFamily="34" charset="0"/>
                <a:ea typeface="+mn-ea"/>
                <a:cs typeface="+mn-cs"/>
              </a:rPr>
              <a:t>For more information on Azure subscription offers, refer to </a:t>
            </a:r>
            <a:r>
              <a:rPr lang="en-IE" u="sng" dirty="0"/>
              <a:t>https://azure.microsoft.com/en-us/support/legal/offer-details/ </a:t>
            </a:r>
            <a:endParaRPr lang="en-IE" sz="900" b="0" i="0" u="none" strike="noStrike" kern="1200" dirty="0">
              <a:solidFill>
                <a:schemeClr val="tx1"/>
              </a:solidFill>
              <a:effectLst/>
              <a:latin typeface="Segoe UI Light" pitchFamily="34" charset="0"/>
              <a:ea typeface="+mn-ea"/>
              <a:cs typeface="+mn-cs"/>
            </a:endParaRP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4/6/2019 6:22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19338668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sz="900" b="0" i="0" u="none" strike="noStrike" kern="1200" dirty="0">
                <a:solidFill>
                  <a:schemeClr val="tx1"/>
                </a:solidFill>
                <a:effectLst/>
                <a:latin typeface="Segoe UI Light" pitchFamily="34" charset="0"/>
                <a:ea typeface="+mn-ea"/>
                <a:cs typeface="+mn-cs"/>
              </a:rPr>
              <a:t>You can manage your Azure subscriptions more effectively by using Azure Policy and Azure role-based access controls (RBACs). These provide distinct governance conditions that you can apply to each management group. The resources and subscriptions you assign to a management group automatically inherit the conditions that you apply to that management group.</a:t>
            </a:r>
          </a:p>
          <a:p>
            <a:endParaRPr lang="en-IE" sz="900" b="0" i="0" u="none" strike="noStrike" kern="1200" dirty="0">
              <a:solidFill>
                <a:schemeClr val="tx1"/>
              </a:solidFill>
              <a:effectLst/>
              <a:latin typeface="Segoe UI Light" pitchFamily="34" charset="0"/>
              <a:ea typeface="+mn-ea"/>
              <a:cs typeface="+mn-cs"/>
            </a:endParaRPr>
          </a:p>
          <a:p>
            <a:r>
              <a:rPr lang="en-IE" sz="900" b="0" i="0" u="none" strike="noStrike" kern="1200" dirty="0">
                <a:solidFill>
                  <a:schemeClr val="tx1"/>
                </a:solidFill>
                <a:effectLst/>
                <a:latin typeface="Segoe UI Light" pitchFamily="34" charset="0"/>
                <a:ea typeface="+mn-ea"/>
                <a:cs typeface="+mn-cs"/>
              </a:rPr>
              <a:t>You can point out the presence of management groups for Human resources, IT with sub management groups for Production and then for different geographies, there is also one for Marketing. These are helping divide up and make the usage more manageable.</a:t>
            </a:r>
          </a:p>
          <a:p>
            <a:endParaRPr lang="en-IE" sz="900" b="0" i="0" u="none" strike="noStrike" kern="1200" dirty="0">
              <a:solidFill>
                <a:schemeClr val="tx1"/>
              </a:solidFill>
              <a:effectLst/>
              <a:latin typeface="Segoe UI Light" pitchFamily="34" charset="0"/>
              <a:ea typeface="+mn-ea"/>
              <a:cs typeface="+mn-cs"/>
            </a:endParaRPr>
          </a:p>
          <a:p>
            <a:r>
              <a:rPr lang="en-IE" sz="900" kern="1200" dirty="0">
                <a:solidFill>
                  <a:schemeClr val="tx1"/>
                </a:solidFill>
                <a:effectLst/>
                <a:latin typeface="Segoe UI Light" pitchFamily="34" charset="0"/>
                <a:ea typeface="+mn-ea"/>
                <a:cs typeface="+mn-cs"/>
              </a:rPr>
              <a:t>For more information about management groups, refer to: </a:t>
            </a:r>
          </a:p>
          <a:p>
            <a:pPr marL="0" indent="0">
              <a:buFont typeface="Arial" panose="020B0604020202020204" pitchFamily="34" charset="0"/>
              <a:buNone/>
            </a:pPr>
            <a:r>
              <a:rPr lang="en-IE" sz="900" b="0" i="0" u="none" strike="noStrike" kern="1200" dirty="0">
                <a:solidFill>
                  <a:schemeClr val="tx1"/>
                </a:solidFill>
                <a:effectLst/>
                <a:latin typeface="Segoe UI Light" pitchFamily="34" charset="0"/>
                <a:ea typeface="+mn-ea"/>
                <a:cs typeface="+mn-cs"/>
                <a:hlinkClick r:id="rId3">
                  <a:extLst>
                    <a:ext uri="{A12FA001-AC4F-418D-AE19-62706E023703}">
                      <ahyp:hlinkClr xmlns:ahyp="http://schemas.microsoft.com/office/drawing/2018/hyperlinkcolor" val="tx"/>
                    </a:ext>
                  </a:extLst>
                </a:hlinkClick>
              </a:rPr>
              <a:t>https://docs.microsoft.com/en-us/azure/governance/management-groups/</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4/6/2019 6:22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9056382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4/6/2019 6:25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5810060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600"/>
              </a:spcAft>
            </a:pPr>
            <a:r>
              <a:rPr lang="en-IE" sz="900" b="0" i="0" u="none" strike="noStrike" kern="1200" dirty="0">
                <a:solidFill>
                  <a:schemeClr val="tx1"/>
                </a:solidFill>
                <a:effectLst/>
                <a:latin typeface="Segoe UI Light" pitchFamily="34" charset="0"/>
                <a:ea typeface="+mn-ea"/>
                <a:cs typeface="+mn-cs"/>
              </a:rPr>
              <a:t>Products and services in Azure are arranged by category, which have various resources that you can provision. You select the Azure products and services that fit your requirements, and your account is billed according to Azure's pay-for-what-you-use model.</a:t>
            </a:r>
            <a:endParaRPr lang="en-IE" sz="900" b="1" i="0" u="none" strike="noStrike" kern="1200" dirty="0">
              <a:solidFill>
                <a:schemeClr val="tx1"/>
              </a:solidFill>
              <a:effectLst/>
              <a:latin typeface="Segoe UI Light" pitchFamily="34" charset="0"/>
              <a:ea typeface="+mn-ea"/>
              <a:cs typeface="+mn-cs"/>
            </a:endParaRPr>
          </a:p>
          <a:p>
            <a:endParaRPr lang="en-IE" sz="900" b="1" i="0" u="none" strike="noStrike" kern="1200" dirty="0">
              <a:solidFill>
                <a:schemeClr val="tx1"/>
              </a:solidFill>
              <a:effectLst/>
              <a:latin typeface="Segoe UI Light" pitchFamily="34" charset="0"/>
              <a:ea typeface="+mn-ea"/>
              <a:cs typeface="+mn-cs"/>
            </a:endParaRPr>
          </a:p>
          <a:p>
            <a:r>
              <a:rPr lang="en-IE" sz="900" b="1" i="0" u="none" strike="noStrike" kern="1200" dirty="0">
                <a:solidFill>
                  <a:schemeClr val="tx1"/>
                </a:solidFill>
                <a:effectLst/>
                <a:latin typeface="Segoe UI Light" pitchFamily="34" charset="0"/>
                <a:ea typeface="+mn-ea"/>
                <a:cs typeface="+mn-cs"/>
              </a:rPr>
              <a:t>Usage meters</a:t>
            </a:r>
          </a:p>
          <a:p>
            <a:r>
              <a:rPr lang="en-IE" sz="900" b="0" i="0" u="none" strike="noStrike" kern="1200" dirty="0">
                <a:solidFill>
                  <a:schemeClr val="tx1"/>
                </a:solidFill>
                <a:effectLst/>
                <a:latin typeface="Segoe UI Light" pitchFamily="34" charset="0"/>
                <a:ea typeface="+mn-ea"/>
                <a:cs typeface="+mn-cs"/>
              </a:rPr>
              <a:t>When you provision an Azure resource, Azure creates one or more meter instances for that resource. The meters track the resources' usage, and each meter generates a usage record that is used to calculate your bill.</a:t>
            </a:r>
          </a:p>
          <a:p>
            <a:r>
              <a:rPr lang="en-IE" sz="900" b="0" i="0" u="none" strike="noStrike" kern="1200" dirty="0">
                <a:solidFill>
                  <a:schemeClr val="tx1"/>
                </a:solidFill>
                <a:effectLst/>
                <a:latin typeface="Segoe UI Light" pitchFamily="34" charset="0"/>
                <a:ea typeface="+mn-ea"/>
                <a:cs typeface="+mn-cs"/>
              </a:rPr>
              <a:t>For example, a single virtual machine that you provision in Azure might have the following meters tracking its usage:</a:t>
            </a:r>
          </a:p>
          <a:p>
            <a:pPr marL="171450" indent="-171450">
              <a:buFont typeface="Arial" panose="020B0604020202020204" pitchFamily="34" charset="0"/>
              <a:buChar char="•"/>
            </a:pPr>
            <a:r>
              <a:rPr lang="en-IE" sz="900" b="0" i="0" u="none" strike="noStrike" kern="1200" dirty="0">
                <a:solidFill>
                  <a:schemeClr val="tx1"/>
                </a:solidFill>
                <a:effectLst/>
                <a:latin typeface="Segoe UI Light" pitchFamily="34" charset="0"/>
                <a:ea typeface="+mn-ea"/>
                <a:cs typeface="+mn-cs"/>
              </a:rPr>
              <a:t>Compute Hours</a:t>
            </a:r>
          </a:p>
          <a:p>
            <a:pPr marL="171450" indent="-171450">
              <a:buFont typeface="Arial" panose="020B0604020202020204" pitchFamily="34" charset="0"/>
              <a:buChar char="•"/>
            </a:pPr>
            <a:r>
              <a:rPr lang="en-IE" sz="900" b="0" i="0" u="none" strike="noStrike" kern="1200" dirty="0">
                <a:solidFill>
                  <a:schemeClr val="tx1"/>
                </a:solidFill>
                <a:effectLst/>
                <a:latin typeface="Segoe UI Light" pitchFamily="34" charset="0"/>
                <a:ea typeface="+mn-ea"/>
                <a:cs typeface="+mn-cs"/>
              </a:rPr>
              <a:t>IP Address Hours</a:t>
            </a:r>
          </a:p>
          <a:p>
            <a:pPr marL="171450" indent="-171450">
              <a:buFont typeface="Arial" panose="020B0604020202020204" pitchFamily="34" charset="0"/>
              <a:buChar char="•"/>
            </a:pPr>
            <a:r>
              <a:rPr lang="en-IE" sz="900" b="0" i="0" u="none" strike="noStrike" kern="1200" dirty="0">
                <a:solidFill>
                  <a:schemeClr val="tx1"/>
                </a:solidFill>
                <a:effectLst/>
                <a:latin typeface="Segoe UI Light" pitchFamily="34" charset="0"/>
                <a:ea typeface="+mn-ea"/>
                <a:cs typeface="+mn-cs"/>
              </a:rPr>
              <a:t>Data Transfer In</a:t>
            </a:r>
          </a:p>
          <a:p>
            <a:pPr marL="171450" indent="-171450">
              <a:buFont typeface="Arial" panose="020B0604020202020204" pitchFamily="34" charset="0"/>
              <a:buChar char="•"/>
            </a:pPr>
            <a:r>
              <a:rPr lang="en-IE" sz="900" b="0" i="0" u="none" strike="noStrike" kern="1200" dirty="0">
                <a:solidFill>
                  <a:schemeClr val="tx1"/>
                </a:solidFill>
                <a:effectLst/>
                <a:latin typeface="Segoe UI Light" pitchFamily="34" charset="0"/>
                <a:ea typeface="+mn-ea"/>
                <a:cs typeface="+mn-cs"/>
              </a:rPr>
              <a:t>Data Transfer Out</a:t>
            </a:r>
          </a:p>
          <a:p>
            <a:pPr marL="0" indent="0">
              <a:buFont typeface="Arial" panose="020B0604020202020204" pitchFamily="34" charset="0"/>
              <a:buNone/>
            </a:pPr>
            <a:r>
              <a:rPr lang="en-IE" sz="900" b="0" i="0" u="none" strike="noStrike" kern="1200" dirty="0">
                <a:solidFill>
                  <a:schemeClr val="tx1"/>
                </a:solidFill>
                <a:effectLst/>
                <a:latin typeface="Segoe UI Light" pitchFamily="34" charset="0"/>
                <a:ea typeface="+mn-ea"/>
                <a:cs typeface="+mn-cs"/>
              </a:rPr>
              <a:t>And more</a:t>
            </a:r>
          </a:p>
          <a:p>
            <a:pPr marL="0" indent="0">
              <a:buFont typeface="Arial" panose="020B0604020202020204" pitchFamily="34" charset="0"/>
              <a:buNone/>
            </a:pPr>
            <a:endParaRPr lang="en-IE" sz="900" b="0" i="0" u="none" strike="noStrike" kern="1200" dirty="0">
              <a:solidFill>
                <a:schemeClr val="tx1"/>
              </a:solidFill>
              <a:effectLst/>
              <a:latin typeface="Segoe UI Light" pitchFamily="34" charset="0"/>
              <a:ea typeface="+mn-ea"/>
              <a:cs typeface="+mn-cs"/>
            </a:endParaRPr>
          </a:p>
          <a:p>
            <a:r>
              <a:rPr lang="en-IE" sz="900" kern="1200" dirty="0">
                <a:solidFill>
                  <a:schemeClr val="tx1"/>
                </a:solidFill>
                <a:effectLst/>
                <a:latin typeface="Segoe UI Light" pitchFamily="34" charset="0"/>
                <a:ea typeface="+mn-ea"/>
                <a:cs typeface="+mn-cs"/>
              </a:rPr>
              <a:t>For more information about purchasing Azure products and services, refer to </a:t>
            </a:r>
            <a:r>
              <a:rPr lang="en-IE" u="sng" dirty="0"/>
              <a:t>https://azure.microsoft.com/en-us/pricing/purchase-options/ </a:t>
            </a:r>
            <a:endParaRPr lang="en-IE" sz="900" kern="1200" dirty="0">
              <a:solidFill>
                <a:schemeClr val="tx1"/>
              </a:solidFill>
              <a:effectLst/>
              <a:latin typeface="Segoe UI Light" pitchFamily="34" charset="0"/>
              <a:ea typeface="+mn-ea"/>
              <a:cs typeface="+mn-cs"/>
            </a:endParaRP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4/6/2019 6:29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235392505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4572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572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12" name="Picture 11">
            <a:extLst>
              <a:ext uri="{FF2B5EF4-FFF2-40B4-BE49-F238E27FC236}">
                <a16:creationId xmlns:a16="http://schemas.microsoft.com/office/drawing/2014/main" id="{99F328AE-26F0-42B9-988D-535B1145C96D}"/>
              </a:ext>
            </a:extLst>
          </p:cNvPr>
          <p:cNvPicPr>
            <a:picLocks noChangeAspect="1"/>
          </p:cNvPicPr>
          <p:nvPr userDrawn="1"/>
        </p:nvPicPr>
        <p:blipFill>
          <a:blip r:embed="rId3"/>
          <a:stretch>
            <a:fillRect/>
          </a:stretch>
        </p:blipFill>
        <p:spPr>
          <a:xfrm>
            <a:off x="6250758" y="800100"/>
            <a:ext cx="5024485" cy="5257800"/>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43858526"/>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728665027"/>
      </p:ext>
    </p:extLst>
  </p:cSld>
  <p:clrMapOvr>
    <a:masterClrMapping/>
  </p:clrMapOvr>
  <p:transition>
    <p:fade/>
  </p:transition>
  <p:extLst mod="1">
    <p:ext uri="{DCECCB84-F9BA-43D5-87BE-67443E8EF086}">
      <p15:sldGuideLst xmlns:p15="http://schemas.microsoft.com/office/powerpoint/2012/main">
        <p15:guide id="2" pos="3360" userDrawn="1">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userDrawn="1">
          <p15:clr>
            <a:srgbClr val="C35EA4"/>
          </p15:clr>
        </p15:guide>
        <p15:guide id="11" pos="2993">
          <p15:clr>
            <a:srgbClr val="5ACBF0"/>
          </p15:clr>
        </p15:guide>
        <p15:guide id="12" pos="3543" userDrawn="1">
          <p15:clr>
            <a:srgbClr val="A4A3A4"/>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689229390"/>
      </p:ext>
    </p:extLst>
  </p:cSld>
  <p:clrMapOvr>
    <a:masterClrMapping/>
  </p:clrMapOvr>
  <p:transition>
    <p:fade/>
  </p:transition>
  <p:extLst mod="1">
    <p:ext uri="{DCECCB84-F9BA-43D5-87BE-67443E8EF086}">
      <p15:sldGuideLst xmlns:p15="http://schemas.microsoft.com/office/powerpoint/2012/main">
        <p15:guide id="2" pos="3360" userDrawn="1">
          <p15:clr>
            <a:srgbClr val="FBAE40"/>
          </p15:clr>
        </p15:guide>
        <p15:guide id="5" orient="horz" pos="2160">
          <p15:clr>
            <a:srgbClr val="FBAE40"/>
          </p15:clr>
        </p15:guide>
        <p15:guide id="6" pos="2991">
          <p15:clr>
            <a:srgbClr val="5ACBF0"/>
          </p15:clr>
        </p15:guide>
        <p15:guide id="7" pos="3728" userDrawn="1">
          <p15:clr>
            <a:srgbClr val="C35EA4"/>
          </p15:clr>
        </p15:guide>
        <p15:guide id="8" pos="3544" userDrawn="1">
          <p15:clr>
            <a:srgbClr val="A4A3A4"/>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429512451"/>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1877">
          <p15:clr>
            <a:srgbClr val="5ACBF0"/>
          </p15:clr>
        </p15:guide>
        <p15:guide id="4" pos="3731" userDrawn="1">
          <p15:clr>
            <a:srgbClr val="C35EA4"/>
          </p15:clr>
        </p15:guide>
        <p15:guide id="5" pos="2993">
          <p15:clr>
            <a:srgbClr val="5ACBF0"/>
          </p15:clr>
        </p15:guide>
        <p15:guide id="6" pos="3547" userDrawn="1">
          <p15:clr>
            <a:srgbClr val="A4A3A4"/>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9" name="Picture 8">
            <a:extLst>
              <a:ext uri="{FF2B5EF4-FFF2-40B4-BE49-F238E27FC236}">
                <a16:creationId xmlns:a16="http://schemas.microsoft.com/office/drawing/2014/main" id="{E631573B-58F8-43B4-8E3E-6F895442CB9B}"/>
              </a:ext>
            </a:extLst>
          </p:cNvPr>
          <p:cNvPicPr>
            <a:picLocks noChangeAspect="1"/>
          </p:cNvPicPr>
          <p:nvPr userDrawn="1"/>
        </p:nvPicPr>
        <p:blipFill>
          <a:blip r:embed="rId2"/>
          <a:stretch>
            <a:fillRect/>
          </a:stretch>
        </p:blipFill>
        <p:spPr>
          <a:xfrm>
            <a:off x="9344025" y="3898483"/>
            <a:ext cx="2265363" cy="2370555"/>
          </a:xfrm>
          <a:prstGeom prst="rect">
            <a:avLst/>
          </a:prstGeom>
        </p:spPr>
      </p:pic>
    </p:spTree>
    <p:extLst>
      <p:ext uri="{BB962C8B-B14F-4D97-AF65-F5344CB8AC3E}">
        <p14:creationId xmlns:p14="http://schemas.microsoft.com/office/powerpoint/2010/main" val="38976025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6" name="Picture 5">
            <a:extLst>
              <a:ext uri="{FF2B5EF4-FFF2-40B4-BE49-F238E27FC236}">
                <a16:creationId xmlns:a16="http://schemas.microsoft.com/office/drawing/2014/main" id="{C381C0FB-0396-463F-9527-BACCE968684E}"/>
              </a:ext>
            </a:extLst>
          </p:cNvPr>
          <p:cNvPicPr>
            <a:picLocks noChangeAspect="1"/>
          </p:cNvPicPr>
          <p:nvPr userDrawn="1"/>
        </p:nvPicPr>
        <p:blipFill>
          <a:blip r:embed="rId2"/>
          <a:stretch>
            <a:fillRect/>
          </a:stretch>
        </p:blipFill>
        <p:spPr>
          <a:xfrm>
            <a:off x="9344025" y="3898483"/>
            <a:ext cx="2265363" cy="2370555"/>
          </a:xfrm>
          <a:prstGeom prst="rect">
            <a:avLst/>
          </a:prstGeom>
        </p:spPr>
      </p:pic>
    </p:spTree>
    <p:extLst>
      <p:ext uri="{BB962C8B-B14F-4D97-AF65-F5344CB8AC3E}">
        <p14:creationId xmlns:p14="http://schemas.microsoft.com/office/powerpoint/2010/main" val="5555108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userDrawn="1">
          <p15:clr>
            <a:srgbClr val="5ACBF0"/>
          </p15:clr>
        </p15:guide>
        <p15:guide id="3" orient="horz" pos="1914" userDrawn="1">
          <p15:clr>
            <a:srgbClr val="5ACBF0"/>
          </p15:clr>
        </p15:guide>
        <p15:guide id="4" orient="horz" pos="2505" userDrawn="1">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17211484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pic>
        <p:nvPicPr>
          <p:cNvPr id="6" name="Picture 5">
            <a:extLst>
              <a:ext uri="{FF2B5EF4-FFF2-40B4-BE49-F238E27FC236}">
                <a16:creationId xmlns:a16="http://schemas.microsoft.com/office/drawing/2014/main" id="{869F059F-BD0F-4211-86F6-E960C3EC183D}"/>
              </a:ext>
            </a:extLst>
          </p:cNvPr>
          <p:cNvPicPr>
            <a:picLocks noChangeAspect="1"/>
          </p:cNvPicPr>
          <p:nvPr userDrawn="1"/>
        </p:nvPicPr>
        <p:blipFill>
          <a:blip r:embed="rId2"/>
          <a:stretch>
            <a:fillRect/>
          </a:stretch>
        </p:blipFill>
        <p:spPr>
          <a:xfrm>
            <a:off x="9344025" y="3898483"/>
            <a:ext cx="2265363" cy="2370555"/>
          </a:xfrm>
          <a:prstGeom prst="rect">
            <a:avLst/>
          </a:prstGeom>
        </p:spPr>
      </p:pic>
    </p:spTree>
    <p:extLst>
      <p:ext uri="{BB962C8B-B14F-4D97-AF65-F5344CB8AC3E}">
        <p14:creationId xmlns:p14="http://schemas.microsoft.com/office/powerpoint/2010/main" val="36503582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guide id="4" orient="horz" pos="2505" userDrawn="1">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52270E26-89BA-4369-9EF4-1B9EBAA3D00B}"/>
              </a:ext>
            </a:extLst>
          </p:cNvPr>
          <p:cNvSpPr/>
          <p:nvPr userDrawn="1"/>
        </p:nvSpPr>
        <p:spPr bwMode="auto">
          <a:xfrm>
            <a:off x="5334000" y="0"/>
            <a:ext cx="6858000" cy="6858000"/>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9" name="MS logo gray - EMF" descr="Microsoft logo, gray text version">
            <a:extLst>
              <a:ext uri="{FF2B5EF4-FFF2-40B4-BE49-F238E27FC236}">
                <a16:creationId xmlns:a16="http://schemas.microsoft.com/office/drawing/2014/main" id="{D03FE64B-525F-4B73-8C45-B4BC3BAD6A2D}"/>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10" name="Picture 9">
            <a:extLst>
              <a:ext uri="{FF2B5EF4-FFF2-40B4-BE49-F238E27FC236}">
                <a16:creationId xmlns:a16="http://schemas.microsoft.com/office/drawing/2014/main" id="{95964678-FE6C-4226-A11B-8D452DA7808C}"/>
              </a:ext>
            </a:extLst>
          </p:cNvPr>
          <p:cNvPicPr>
            <a:picLocks noChangeAspect="1"/>
          </p:cNvPicPr>
          <p:nvPr userDrawn="1"/>
        </p:nvPicPr>
        <p:blipFill>
          <a:blip r:embed="rId3"/>
          <a:stretch>
            <a:fillRect/>
          </a:stretch>
        </p:blipFill>
        <p:spPr>
          <a:xfrm>
            <a:off x="6250758" y="800100"/>
            <a:ext cx="5024485" cy="5257800"/>
          </a:xfrm>
          <a:prstGeom prst="rect">
            <a:avLst/>
          </a:prstGeom>
        </p:spPr>
      </p:pic>
    </p:spTree>
    <p:extLst>
      <p:ext uri="{BB962C8B-B14F-4D97-AF65-F5344CB8AC3E}">
        <p14:creationId xmlns:p14="http://schemas.microsoft.com/office/powerpoint/2010/main" val="30174309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userDrawn="1">
          <p15:clr>
            <a:srgbClr val="5ACBF0"/>
          </p15:clr>
        </p15:guide>
        <p15:guide id="3" pos="3355" userDrawn="1">
          <p15:clr>
            <a:srgbClr val="FBAE4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427829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extLst mod="1">
    <p:ext uri="{DCECCB84-F9BA-43D5-87BE-67443E8EF086}">
      <p15:sldGuideLst xmlns:p15="http://schemas.microsoft.com/office/powerpoint/2012/main">
        <p15:guide id="1" orient="horz" pos="1272" userDrawn="1">
          <p15:clr>
            <a:srgbClr val="5ACBF0"/>
          </p15:clr>
        </p15:guide>
        <p15:guide id="2" orient="horz" pos="904" userDrawn="1">
          <p15:clr>
            <a:srgbClr val="5ACBF0"/>
          </p15:clr>
        </p15:guide>
        <p15:guide id="3" orient="horz" pos="288" userDrawn="1">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overrideClrMapping bg1="lt1" tx1="dk1" bg2="lt2" tx2="dk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userDrawn="1">
          <p15:clr>
            <a:srgbClr val="5ACBF0"/>
          </p15:clr>
        </p15:guide>
        <p15:guide id="2" orient="horz" pos="1272" userDrawn="1">
          <p15:clr>
            <a:srgbClr val="5ACBF0"/>
          </p15:clr>
        </p15:guide>
        <p15:guide id="3" orient="horz" pos="288" userDrawn="1">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43058790"/>
      </p:ext>
    </p:extLst>
  </p:cSld>
  <p:clrMapOvr>
    <a:masterClrMapping/>
  </p:clrMapOvr>
  <p:transition>
    <p:fade/>
  </p:transition>
  <p:extLst mod="1">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59104CAE-91B8-4A7E-9F8E-214C5F880932}"/>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9250691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4572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572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11527229-DBED-4F7D-9D9A-03EC2258F26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7" name="Picture 6">
            <a:extLst>
              <a:ext uri="{FF2B5EF4-FFF2-40B4-BE49-F238E27FC236}">
                <a16:creationId xmlns:a16="http://schemas.microsoft.com/office/drawing/2014/main" id="{77B5DF3C-6C8F-43BE-92C2-BE4537BFD6E7}"/>
              </a:ext>
            </a:extLst>
          </p:cNvPr>
          <p:cNvPicPr>
            <a:picLocks noChangeAspect="1"/>
          </p:cNvPicPr>
          <p:nvPr userDrawn="1"/>
        </p:nvPicPr>
        <p:blipFill>
          <a:blip r:embed="rId3"/>
          <a:stretch>
            <a:fillRect/>
          </a:stretch>
        </p:blipFill>
        <p:spPr>
          <a:xfrm>
            <a:off x="6250758" y="800100"/>
            <a:ext cx="5024485" cy="5257800"/>
          </a:xfrm>
          <a:prstGeom prst="rect">
            <a:avLst/>
          </a:prstGeom>
        </p:spPr>
      </p:pic>
    </p:spTree>
    <p:extLst>
      <p:ext uri="{BB962C8B-B14F-4D97-AF65-F5344CB8AC3E}">
        <p14:creationId xmlns:p14="http://schemas.microsoft.com/office/powerpoint/2010/main" val="2411737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12" name="MS logo white - EMF" descr="Microsoft logo white text version">
            <a:extLst>
              <a:ext uri="{FF2B5EF4-FFF2-40B4-BE49-F238E27FC236}">
                <a16:creationId xmlns:a16="http://schemas.microsoft.com/office/drawing/2014/main" id="{788172BF-1F8C-429F-A472-2CEAB6929203}"/>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8" name="Rectangle 7">
            <a:extLst>
              <a:ext uri="{FF2B5EF4-FFF2-40B4-BE49-F238E27FC236}">
                <a16:creationId xmlns:a16="http://schemas.microsoft.com/office/drawing/2014/main" id="{8C397809-3ACE-4D4E-AD46-9C3195293B59}"/>
              </a:ext>
            </a:extLst>
          </p:cNvPr>
          <p:cNvSpPr/>
          <p:nvPr userDrawn="1"/>
        </p:nvSpPr>
        <p:spPr bwMode="auto">
          <a:xfrm>
            <a:off x="5334000" y="0"/>
            <a:ext cx="6858000" cy="6858000"/>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240D"/>
              </a:solidFill>
              <a:ea typeface="Segoe UI" pitchFamily="34" charset="0"/>
              <a:cs typeface="Segoe UI" pitchFamily="34" charset="0"/>
            </a:endParaRPr>
          </a:p>
        </p:txBody>
      </p:sp>
      <p:pic>
        <p:nvPicPr>
          <p:cNvPr id="11" name="Picture 10">
            <a:extLst>
              <a:ext uri="{FF2B5EF4-FFF2-40B4-BE49-F238E27FC236}">
                <a16:creationId xmlns:a16="http://schemas.microsoft.com/office/drawing/2014/main" id="{589166D5-15A2-4B98-8331-AD06974AE2E8}"/>
              </a:ext>
            </a:extLst>
          </p:cNvPr>
          <p:cNvPicPr>
            <a:picLocks noChangeAspect="1"/>
          </p:cNvPicPr>
          <p:nvPr userDrawn="1"/>
        </p:nvPicPr>
        <p:blipFill>
          <a:blip r:embed="rId3"/>
          <a:stretch>
            <a:fillRect/>
          </a:stretch>
        </p:blipFill>
        <p:spPr>
          <a:xfrm>
            <a:off x="6250758" y="800100"/>
            <a:ext cx="5024485" cy="5257800"/>
          </a:xfrm>
          <a:prstGeom prst="rect">
            <a:avLst/>
          </a:prstGeom>
        </p:spPr>
      </p:pic>
    </p:spTree>
    <p:extLst>
      <p:ext uri="{BB962C8B-B14F-4D97-AF65-F5344CB8AC3E}">
        <p14:creationId xmlns:p14="http://schemas.microsoft.com/office/powerpoint/2010/main" val="24091489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10" name="MS logo white - EMF" descr="Microsoft logo white text version">
            <a:extLst>
              <a:ext uri="{FF2B5EF4-FFF2-40B4-BE49-F238E27FC236}">
                <a16:creationId xmlns:a16="http://schemas.microsoft.com/office/drawing/2014/main" id="{CA27734F-A502-4B5B-8EC7-6E115B31C6C6}"/>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8" name="Rectangle 7">
            <a:extLst>
              <a:ext uri="{FF2B5EF4-FFF2-40B4-BE49-F238E27FC236}">
                <a16:creationId xmlns:a16="http://schemas.microsoft.com/office/drawing/2014/main" id="{2D0C4B04-9C9F-465F-9951-6B4E6D55422A}"/>
              </a:ext>
            </a:extLst>
          </p:cNvPr>
          <p:cNvSpPr/>
          <p:nvPr userDrawn="1"/>
        </p:nvSpPr>
        <p:spPr bwMode="auto">
          <a:xfrm>
            <a:off x="5334000" y="0"/>
            <a:ext cx="6858000" cy="6858000"/>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240D"/>
              </a:solidFill>
              <a:ea typeface="Segoe UI" pitchFamily="34" charset="0"/>
              <a:cs typeface="Segoe UI" pitchFamily="34" charset="0"/>
            </a:endParaRPr>
          </a:p>
        </p:txBody>
      </p:sp>
      <p:pic>
        <p:nvPicPr>
          <p:cNvPr id="12" name="Picture 11">
            <a:extLst>
              <a:ext uri="{FF2B5EF4-FFF2-40B4-BE49-F238E27FC236}">
                <a16:creationId xmlns:a16="http://schemas.microsoft.com/office/drawing/2014/main" id="{BFBA0094-BABD-45E8-8EA6-9DA003B4CDB7}"/>
              </a:ext>
            </a:extLst>
          </p:cNvPr>
          <p:cNvPicPr>
            <a:picLocks noChangeAspect="1"/>
          </p:cNvPicPr>
          <p:nvPr userDrawn="1"/>
        </p:nvPicPr>
        <p:blipFill>
          <a:blip r:embed="rId3"/>
          <a:stretch>
            <a:fillRect/>
          </a:stretch>
        </p:blipFill>
        <p:spPr>
          <a:xfrm>
            <a:off x="6250758" y="800100"/>
            <a:ext cx="5024485" cy="5257800"/>
          </a:xfrm>
          <a:prstGeom prst="rect">
            <a:avLst/>
          </a:prstGeom>
        </p:spPr>
      </p:pic>
    </p:spTree>
    <p:extLst>
      <p:ext uri="{BB962C8B-B14F-4D97-AF65-F5344CB8AC3E}">
        <p14:creationId xmlns:p14="http://schemas.microsoft.com/office/powerpoint/2010/main" val="1593613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10" name="MS logo white - EMF" descr="Microsoft logo white text version">
            <a:extLst>
              <a:ext uri="{FF2B5EF4-FFF2-40B4-BE49-F238E27FC236}">
                <a16:creationId xmlns:a16="http://schemas.microsoft.com/office/drawing/2014/main" id="{CC434C0E-1C79-42AF-9F32-26BBBFEF9023}"/>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6868369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8" name="Rectangle 7">
            <a:extLst>
              <a:ext uri="{FF2B5EF4-FFF2-40B4-BE49-F238E27FC236}">
                <a16:creationId xmlns:a16="http://schemas.microsoft.com/office/drawing/2014/main" id="{9D026004-6E63-4034-A1B0-34BE8CEF3D76}"/>
              </a:ext>
            </a:extLst>
          </p:cNvPr>
          <p:cNvSpPr/>
          <p:nvPr userDrawn="1"/>
        </p:nvSpPr>
        <p:spPr bwMode="auto">
          <a:xfrm>
            <a:off x="5334000" y="0"/>
            <a:ext cx="6858000" cy="6858000"/>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240D"/>
              </a:solidFill>
              <a:ea typeface="Segoe UI" pitchFamily="34" charset="0"/>
              <a:cs typeface="Segoe UI" pitchFamily="34" charset="0"/>
            </a:endParaRPr>
          </a:p>
        </p:txBody>
      </p:sp>
      <p:pic>
        <p:nvPicPr>
          <p:cNvPr id="12" name="Picture 11">
            <a:extLst>
              <a:ext uri="{FF2B5EF4-FFF2-40B4-BE49-F238E27FC236}">
                <a16:creationId xmlns:a16="http://schemas.microsoft.com/office/drawing/2014/main" id="{5FC1A9B4-AD16-4E53-919C-38204BAF9E3C}"/>
              </a:ext>
            </a:extLst>
          </p:cNvPr>
          <p:cNvPicPr>
            <a:picLocks noChangeAspect="1"/>
          </p:cNvPicPr>
          <p:nvPr userDrawn="1"/>
        </p:nvPicPr>
        <p:blipFill>
          <a:blip r:embed="rId3"/>
          <a:stretch>
            <a:fillRect/>
          </a:stretch>
        </p:blipFill>
        <p:spPr>
          <a:xfrm>
            <a:off x="6250758" y="800100"/>
            <a:ext cx="5024485" cy="5257800"/>
          </a:xfrm>
          <a:prstGeom prst="rect">
            <a:avLst/>
          </a:prstGeom>
        </p:spPr>
      </p:pic>
    </p:spTree>
    <p:extLst>
      <p:ext uri="{BB962C8B-B14F-4D97-AF65-F5344CB8AC3E}">
        <p14:creationId xmlns:p14="http://schemas.microsoft.com/office/powerpoint/2010/main" val="1605435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60" userDrawn="1">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74528113"/>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94706078"/>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60773406"/>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84350045"/>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45885457"/>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40141888"/>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931481418"/>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952163360"/>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208981506"/>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373083827"/>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2"/>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42812751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7" name="Picture 6">
            <a:extLst>
              <a:ext uri="{FF2B5EF4-FFF2-40B4-BE49-F238E27FC236}">
                <a16:creationId xmlns:a16="http://schemas.microsoft.com/office/drawing/2014/main" id="{EBA4B0D9-E738-4241-851E-02087D63F02F}"/>
              </a:ext>
            </a:extLst>
          </p:cNvPr>
          <p:cNvPicPr>
            <a:picLocks noChangeAspect="1"/>
          </p:cNvPicPr>
          <p:nvPr userDrawn="1"/>
        </p:nvPicPr>
        <p:blipFill>
          <a:blip r:embed="rId2"/>
          <a:stretch>
            <a:fillRect/>
          </a:stretch>
        </p:blipFill>
        <p:spPr>
          <a:xfrm>
            <a:off x="9344025" y="3898483"/>
            <a:ext cx="2265363" cy="2370555"/>
          </a:xfrm>
          <a:prstGeom prst="rect">
            <a:avLst/>
          </a:prstGeom>
        </p:spPr>
      </p:pic>
    </p:spTree>
    <p:extLst>
      <p:ext uri="{BB962C8B-B14F-4D97-AF65-F5344CB8AC3E}">
        <p14:creationId xmlns:p14="http://schemas.microsoft.com/office/powerpoint/2010/main" val="17399880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3688632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6" name="Picture 5">
            <a:extLst>
              <a:ext uri="{FF2B5EF4-FFF2-40B4-BE49-F238E27FC236}">
                <a16:creationId xmlns:a16="http://schemas.microsoft.com/office/drawing/2014/main" id="{8E4B8222-5199-4513-8941-5675C42113A9}"/>
              </a:ext>
            </a:extLst>
          </p:cNvPr>
          <p:cNvPicPr>
            <a:picLocks noChangeAspect="1"/>
          </p:cNvPicPr>
          <p:nvPr userDrawn="1"/>
        </p:nvPicPr>
        <p:blipFill>
          <a:blip r:embed="rId2"/>
          <a:stretch>
            <a:fillRect/>
          </a:stretch>
        </p:blipFill>
        <p:spPr>
          <a:xfrm>
            <a:off x="9344025" y="3898483"/>
            <a:ext cx="2265363" cy="2370555"/>
          </a:xfrm>
          <a:prstGeom prst="rect">
            <a:avLst/>
          </a:prstGeom>
        </p:spPr>
      </p:pic>
    </p:spTree>
    <p:extLst>
      <p:ext uri="{BB962C8B-B14F-4D97-AF65-F5344CB8AC3E}">
        <p14:creationId xmlns:p14="http://schemas.microsoft.com/office/powerpoint/2010/main" val="14613808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2417125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pic>
        <p:nvPicPr>
          <p:cNvPr id="6" name="Picture 5">
            <a:extLst>
              <a:ext uri="{FF2B5EF4-FFF2-40B4-BE49-F238E27FC236}">
                <a16:creationId xmlns:a16="http://schemas.microsoft.com/office/drawing/2014/main" id="{5A27FA71-E6D6-496C-95C6-956CF28B81A5}"/>
              </a:ext>
            </a:extLst>
          </p:cNvPr>
          <p:cNvPicPr>
            <a:picLocks noChangeAspect="1"/>
          </p:cNvPicPr>
          <p:nvPr userDrawn="1"/>
        </p:nvPicPr>
        <p:blipFill>
          <a:blip r:embed="rId2"/>
          <a:stretch>
            <a:fillRect/>
          </a:stretch>
        </p:blipFill>
        <p:spPr>
          <a:xfrm>
            <a:off x="9344025" y="3898483"/>
            <a:ext cx="2265363" cy="2370555"/>
          </a:xfrm>
          <a:prstGeom prst="rect">
            <a:avLst/>
          </a:prstGeom>
        </p:spPr>
      </p:pic>
    </p:spTree>
    <p:extLst>
      <p:ext uri="{BB962C8B-B14F-4D97-AF65-F5344CB8AC3E}">
        <p14:creationId xmlns:p14="http://schemas.microsoft.com/office/powerpoint/2010/main" val="16502756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716574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2093403"/>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0680103"/>
      </p:ext>
    </p:extLst>
  </p:cSld>
  <p:clrMapOvr>
    <a:overrideClrMapping bg1="lt1" tx1="dk1" bg2="lt2" tx2="dk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12562624"/>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6" name="MS logo gray - EMF" descr="Microsoft logo, gray text version">
            <a:extLst>
              <a:ext uri="{FF2B5EF4-FFF2-40B4-BE49-F238E27FC236}">
                <a16:creationId xmlns:a16="http://schemas.microsoft.com/office/drawing/2014/main" id="{6EB48F5B-FA46-418B-8BEE-9F0C23C84A52}"/>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4579271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extLst mod="1">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833038121"/>
      </p:ext>
    </p:extLst>
  </p:cSld>
  <p:clrMapOvr>
    <a:masterClrMapping/>
  </p:clrMapOvr>
  <p:transition>
    <p:fade/>
  </p:transition>
  <p:extLst mod="1">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03268474"/>
      </p:ext>
    </p:extLst>
  </p:cSld>
  <p:clrMapOvr>
    <a:masterClrMapping/>
  </p:clrMapOvr>
  <p:transition>
    <p:fade/>
  </p:transition>
  <p:extLst mod="1">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92018982"/>
      </p:ext>
    </p:extLst>
  </p:cSld>
  <p:clrMapOvr>
    <a:masterClrMapping/>
  </p:clrMapOvr>
  <p:transition>
    <p:fade/>
  </p:transition>
  <p:extLst mod="1">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79946700"/>
      </p:ext>
    </p:extLst>
  </p:cSld>
  <p:clrMapOvr>
    <a:masterClrMapping/>
  </p:clrMapOvr>
  <p:transition>
    <p:fade/>
  </p:transition>
  <p:extLst mod="1">
    <p:ext uri="{DCECCB84-F9BA-43D5-87BE-67443E8EF086}">
      <p15:sldGuideLst xmlns:p15="http://schemas.microsoft.com/office/powerpoint/2012/main">
        <p15:guide id="1" orient="horz" pos="288" userDrawn="1">
          <p15:clr>
            <a:srgbClr val="5ACBF0"/>
          </p15:clr>
        </p15:guide>
        <p15:guide id="2" orient="horz" pos="1276" userDrawn="1">
          <p15:clr>
            <a:srgbClr val="5ACBF0"/>
          </p15:clr>
        </p15:guide>
        <p15:guide id="3" orient="horz" pos="904" userDrawn="1">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89335521"/>
      </p:ext>
    </p:extLst>
  </p:cSld>
  <p:clrMapOvr>
    <a:masterClrMapping/>
  </p:clrMapOvr>
  <p:transition>
    <p:fade/>
  </p:transition>
  <p:extLst mod="1">
    <p:ext uri="{DCECCB84-F9BA-43D5-87BE-67443E8EF086}">
      <p15:sldGuideLst xmlns:p15="http://schemas.microsoft.com/office/powerpoint/2012/main">
        <p15:guide id="3" orient="horz" pos="900" userDrawn="1">
          <p15:clr>
            <a:srgbClr val="5ACBF0"/>
          </p15:clr>
        </p15:guide>
        <p15:guide id="4" orient="horz" pos="1276" userDrawn="1">
          <p15:clr>
            <a:srgbClr val="5ACBF0"/>
          </p15:clr>
        </p15:guide>
        <p15:guide id="5" orient="horz" pos="288" userDrawn="1">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1.emf"/></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slideLayout" Target="../slideLayouts/slideLayout38.xml"/><Relationship Id="rId18" Type="http://schemas.openxmlformats.org/officeDocument/2006/relationships/slideLayout" Target="../slideLayouts/slideLayout43.xml"/><Relationship Id="rId26" Type="http://schemas.openxmlformats.org/officeDocument/2006/relationships/theme" Target="../theme/theme2.xml"/><Relationship Id="rId3" Type="http://schemas.openxmlformats.org/officeDocument/2006/relationships/slideLayout" Target="../slideLayouts/slideLayout28.xml"/><Relationship Id="rId21" Type="http://schemas.openxmlformats.org/officeDocument/2006/relationships/slideLayout" Target="../slideLayouts/slideLayout46.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17" Type="http://schemas.openxmlformats.org/officeDocument/2006/relationships/slideLayout" Target="../slideLayouts/slideLayout42.xml"/><Relationship Id="rId25" Type="http://schemas.openxmlformats.org/officeDocument/2006/relationships/slideLayout" Target="../slideLayouts/slideLayout50.xml"/><Relationship Id="rId2" Type="http://schemas.openxmlformats.org/officeDocument/2006/relationships/slideLayout" Target="../slideLayouts/slideLayout27.xml"/><Relationship Id="rId16" Type="http://schemas.openxmlformats.org/officeDocument/2006/relationships/slideLayout" Target="../slideLayouts/slideLayout41.xml"/><Relationship Id="rId20" Type="http://schemas.openxmlformats.org/officeDocument/2006/relationships/slideLayout" Target="../slideLayouts/slideLayout45.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24" Type="http://schemas.openxmlformats.org/officeDocument/2006/relationships/slideLayout" Target="../slideLayouts/slideLayout49.xml"/><Relationship Id="rId5" Type="http://schemas.openxmlformats.org/officeDocument/2006/relationships/slideLayout" Target="../slideLayouts/slideLayout30.xml"/><Relationship Id="rId15" Type="http://schemas.openxmlformats.org/officeDocument/2006/relationships/slideLayout" Target="../slideLayouts/slideLayout40.xml"/><Relationship Id="rId23" Type="http://schemas.openxmlformats.org/officeDocument/2006/relationships/slideLayout" Target="../slideLayouts/slideLayout48.xml"/><Relationship Id="rId10" Type="http://schemas.openxmlformats.org/officeDocument/2006/relationships/slideLayout" Target="../slideLayouts/slideLayout35.xml"/><Relationship Id="rId19" Type="http://schemas.openxmlformats.org/officeDocument/2006/relationships/slideLayout" Target="../slideLayouts/slideLayout44.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slideLayout" Target="../slideLayouts/slideLayout39.xml"/><Relationship Id="rId22" Type="http://schemas.openxmlformats.org/officeDocument/2006/relationships/slideLayout" Target="../slideLayouts/slideLayout47.xml"/><Relationship Id="rId27"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7"/>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610" r:id="rId1"/>
    <p:sldLayoutId id="2147484580" r:id="rId2"/>
    <p:sldLayoutId id="2147484609" r:id="rId3"/>
    <p:sldLayoutId id="2147484741" r:id="rId4"/>
    <p:sldLayoutId id="2147484240" r:id="rId5"/>
    <p:sldLayoutId id="2147484241" r:id="rId6"/>
    <p:sldLayoutId id="2147484474" r:id="rId7"/>
    <p:sldLayoutId id="2147484245" r:id="rId8"/>
    <p:sldLayoutId id="2147484247" r:id="rId9"/>
    <p:sldLayoutId id="2147484639" r:id="rId10"/>
    <p:sldLayoutId id="2147484603" r:id="rId11"/>
    <p:sldLayoutId id="2147484700" r:id="rId12"/>
    <p:sldLayoutId id="2147484701" r:id="rId13"/>
    <p:sldLayoutId id="2147484702" r:id="rId14"/>
    <p:sldLayoutId id="2147484249" r:id="rId15"/>
    <p:sldLayoutId id="2147484640" r:id="rId16"/>
    <p:sldLayoutId id="2147484582" r:id="rId17"/>
    <p:sldLayoutId id="2147484641" r:id="rId18"/>
    <p:sldLayoutId id="2147484584" r:id="rId19"/>
    <p:sldLayoutId id="2147484583" r:id="rId20"/>
    <p:sldLayoutId id="2147484256" r:id="rId21"/>
    <p:sldLayoutId id="2147484257" r:id="rId22"/>
    <p:sldLayoutId id="2147484585" r:id="rId23"/>
    <p:sldLayoutId id="2147484299" r:id="rId24"/>
    <p:sldLayoutId id="2147484263" r:id="rId2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7"/>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789957686"/>
      </p:ext>
    </p:extLst>
  </p:cSld>
  <p:clrMap bg1="dk1" tx1="lt1" bg2="dk2" tx2="lt2" accent1="accent1" accent2="accent2" accent3="accent3" accent4="accent4" accent5="accent5" accent6="accent6" hlink="hlink" folHlink="folHlink"/>
  <p:sldLayoutIdLst>
    <p:sldLayoutId id="2147484645" r:id="rId1"/>
    <p:sldLayoutId id="2147484643" r:id="rId2"/>
    <p:sldLayoutId id="2147484644" r:id="rId3"/>
    <p:sldLayoutId id="2147484646" r:id="rId4"/>
    <p:sldLayoutId id="2147484650" r:id="rId5"/>
    <p:sldLayoutId id="2147484651" r:id="rId6"/>
    <p:sldLayoutId id="2147484652" r:id="rId7"/>
    <p:sldLayoutId id="2147484653" r:id="rId8"/>
    <p:sldLayoutId id="2147484654" r:id="rId9"/>
    <p:sldLayoutId id="2147484655" r:id="rId10"/>
    <p:sldLayoutId id="2147484656" r:id="rId11"/>
    <p:sldLayoutId id="2147484738" r:id="rId12"/>
    <p:sldLayoutId id="2147484739" r:id="rId13"/>
    <p:sldLayoutId id="2147484740" r:id="rId14"/>
    <p:sldLayoutId id="2147484660" r:id="rId15"/>
    <p:sldLayoutId id="2147484661" r:id="rId16"/>
    <p:sldLayoutId id="2147484662" r:id="rId17"/>
    <p:sldLayoutId id="2147484663" r:id="rId18"/>
    <p:sldLayoutId id="2147484664" r:id="rId19"/>
    <p:sldLayoutId id="2147484665" r:id="rId20"/>
    <p:sldLayoutId id="2147484666" r:id="rId21"/>
    <p:sldLayoutId id="2147484667" r:id="rId22"/>
    <p:sldLayoutId id="2147484668" r:id="rId23"/>
    <p:sldLayoutId id="2147484669" r:id="rId24"/>
    <p:sldLayoutId id="2147484670" r:id="rId2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9.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hyperlink" Target="https://azure.microsoft.com/en-us/support/community/" TargetMode="External"/><Relationship Id="rId2" Type="http://schemas.openxmlformats.org/officeDocument/2006/relationships/notesSlide" Target="../notesSlides/notesSlide22.xml"/><Relationship Id="rId1" Type="http://schemas.openxmlformats.org/officeDocument/2006/relationships/slideLayout" Target="../slideLayouts/slideLayout6.xml"/><Relationship Id="rId6" Type="http://schemas.openxmlformats.org/officeDocument/2006/relationships/hyperlink" Target="https://twitter.com/azuresupport" TargetMode="External"/><Relationship Id="rId5" Type="http://schemas.openxmlformats.org/officeDocument/2006/relationships/hyperlink" Target="https://feedback.azure.com/forums/34192--general-feedback" TargetMode="External"/><Relationship Id="rId4" Type="http://schemas.openxmlformats.org/officeDocument/2006/relationships/hyperlink" Target="https://stackoverflow.com/questions/tagged/azure/" TargetMode="External"/></Relationships>
</file>

<file path=ppt/slides/_rels/slide23.xml.rels><?xml version="1.0" encoding="UTF-8" standalone="yes"?>
<Relationships xmlns="http://schemas.openxmlformats.org/package/2006/relationships"><Relationship Id="rId3" Type="http://schemas.openxmlformats.org/officeDocument/2006/relationships/hyperlink" Target="https://azure.microsoft.com/en-us/resources/knowledge-center/" TargetMode="External"/><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9.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hyperlink" Target="https://azure.microsoft.com/en-us/support/legal/sla/summary/" TargetMode="External"/><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9.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hyperlink" Target="https://azure.microsoft.com/en-us/services/preview/" TargetMode="External"/><Relationship Id="rId2" Type="http://schemas.openxmlformats.org/officeDocument/2006/relationships/notesSlide" Target="../notesSlides/notesSlide32.xml"/><Relationship Id="rId1" Type="http://schemas.openxmlformats.org/officeDocument/2006/relationships/slideLayout" Target="../slideLayouts/slideLayout5.xml"/><Relationship Id="rId4" Type="http://schemas.openxmlformats.org/officeDocument/2006/relationships/hyperlink" Target="https://preview.portal.azure.com/"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hyperlink" Target="https://azure.microsoft.com/en-us/updates/" TargetMode="External"/><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9.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3" Type="http://schemas.openxmlformats.org/officeDocument/2006/relationships/hyperlink" Target="https://azure.microsoft.com/" TargetMode="External"/><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21717" y="2321004"/>
            <a:ext cx="4167887" cy="2215991"/>
          </a:xfrm>
        </p:spPr>
        <p:txBody>
          <a:bodyPr/>
          <a:lstStyle/>
          <a:p>
            <a:r>
              <a:rPr lang="en-US" dirty="0">
                <a:solidFill>
                  <a:schemeClr val="tx1"/>
                </a:solidFill>
                <a:latin typeface="Segoe UI Semibold (Headings)"/>
              </a:rPr>
              <a:t>AZ-900T01</a:t>
            </a:r>
            <a:br>
              <a:rPr lang="en-US" dirty="0">
                <a:solidFill>
                  <a:schemeClr val="tx1"/>
                </a:solidFill>
                <a:latin typeface="Segoe UI Semibold (Headings)"/>
              </a:rPr>
            </a:br>
            <a:r>
              <a:rPr lang="en-US" dirty="0">
                <a:solidFill>
                  <a:schemeClr val="tx1"/>
                </a:solidFill>
                <a:latin typeface="Segoe UI Semibold (Headings)"/>
              </a:rPr>
              <a:t>Module 04: </a:t>
            </a:r>
            <a:br>
              <a:rPr lang="en-US" dirty="0">
                <a:solidFill>
                  <a:schemeClr val="tx1"/>
                </a:solidFill>
                <a:latin typeface="Segoe UI Semibold (Headings)"/>
              </a:rPr>
            </a:br>
            <a:r>
              <a:rPr lang="en-US" dirty="0">
                <a:solidFill>
                  <a:schemeClr val="tx1"/>
                </a:solidFill>
                <a:latin typeface="Segoe UI Semibold (Headings)"/>
              </a:rPr>
              <a:t>Azure pricing and support</a:t>
            </a:r>
            <a:endParaRPr lang="en-US" dirty="0"/>
          </a:p>
        </p:txBody>
      </p:sp>
    </p:spTree>
    <p:extLst>
      <p:ext uri="{BB962C8B-B14F-4D97-AF65-F5344CB8AC3E}">
        <p14:creationId xmlns:p14="http://schemas.microsoft.com/office/powerpoint/2010/main" val="3635852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Azure free account</a:t>
            </a:r>
          </a:p>
        </p:txBody>
      </p:sp>
      <p:sp>
        <p:nvSpPr>
          <p:cNvPr id="6" name="Text Placeholder 5"/>
          <p:cNvSpPr>
            <a:spLocks noGrp="1"/>
          </p:cNvSpPr>
          <p:nvPr>
            <p:ph type="body" sz="quarter" idx="10"/>
          </p:nvPr>
        </p:nvSpPr>
        <p:spPr>
          <a:xfrm>
            <a:off x="584200" y="1435496"/>
            <a:ext cx="4191000" cy="5188824"/>
          </a:xfrm>
        </p:spPr>
        <p:txBody>
          <a:bodyPr/>
          <a:lstStyle/>
          <a:p>
            <a:r>
              <a:rPr lang="en-IE" dirty="0"/>
              <a:t>An </a:t>
            </a:r>
            <a:r>
              <a:rPr lang="en-IE" i="1" dirty="0"/>
              <a:t>Azure free account </a:t>
            </a:r>
            <a:r>
              <a:rPr lang="en-IE" dirty="0"/>
              <a:t>provides subscribers with a $200 USD Azure credit that they can use for paid Azure products during a 30-day trial period. </a:t>
            </a:r>
          </a:p>
          <a:p>
            <a:r>
              <a:rPr lang="en-IE" dirty="0"/>
              <a:t>Once you use that $200 USD credit or reach your trial's end, Azure suspends your account unless you sign up for a paid account.</a:t>
            </a:r>
          </a:p>
        </p:txBody>
      </p:sp>
      <p:pic>
        <p:nvPicPr>
          <p:cNvPr id="4" name="Picture 3" descr="Screenshot of the Microsoft  Azure free account sign-up page.">
            <a:extLst>
              <a:ext uri="{FF2B5EF4-FFF2-40B4-BE49-F238E27FC236}">
                <a16:creationId xmlns:a16="http://schemas.microsoft.com/office/drawing/2014/main" id="{657ABF94-3174-4354-A9E0-B007AB8E1A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57010" y="1361075"/>
            <a:ext cx="7027441" cy="5039725"/>
          </a:xfrm>
          <a:prstGeom prst="rect">
            <a:avLst/>
          </a:prstGeom>
        </p:spPr>
      </p:pic>
    </p:spTree>
    <p:extLst>
      <p:ext uri="{BB962C8B-B14F-4D97-AF65-F5344CB8AC3E}">
        <p14:creationId xmlns:p14="http://schemas.microsoft.com/office/powerpoint/2010/main" val="1467220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Factors affecting costs</a:t>
            </a:r>
          </a:p>
        </p:txBody>
      </p:sp>
      <p:sp>
        <p:nvSpPr>
          <p:cNvPr id="6" name="Text Placeholder 5"/>
          <p:cNvSpPr>
            <a:spLocks noGrp="1"/>
          </p:cNvSpPr>
          <p:nvPr>
            <p:ph type="body" sz="quarter" idx="10"/>
          </p:nvPr>
        </p:nvSpPr>
        <p:spPr>
          <a:xfrm>
            <a:off x="588263" y="1157912"/>
            <a:ext cx="8559800" cy="5422503"/>
          </a:xfrm>
        </p:spPr>
        <p:txBody>
          <a:bodyPr/>
          <a:lstStyle/>
          <a:p>
            <a:pPr marL="0" indent="0">
              <a:buNone/>
            </a:pPr>
            <a:r>
              <a:rPr lang="en-IE" dirty="0"/>
              <a:t>There are three primary factors affect costs:</a:t>
            </a:r>
          </a:p>
          <a:p>
            <a:r>
              <a:rPr lang="en-IE" b="1" dirty="0"/>
              <a:t>Resource Type</a:t>
            </a:r>
            <a:r>
              <a:rPr lang="en-IE" dirty="0"/>
              <a:t>: Costs are resource-specific, so the usage that a meter tracks and the number of meters associated with a resource depend on the resource type.</a:t>
            </a:r>
          </a:p>
          <a:p>
            <a:r>
              <a:rPr lang="en-IE" b="1" dirty="0"/>
              <a:t>Services</a:t>
            </a:r>
            <a:r>
              <a:rPr lang="en-IE" dirty="0"/>
              <a:t>: Azure usage rates and billing periods can differ between Enterprise, Web Direct, and CSP customers.</a:t>
            </a:r>
          </a:p>
          <a:p>
            <a:r>
              <a:rPr lang="en-IE" b="1" dirty="0"/>
              <a:t>Location</a:t>
            </a:r>
            <a:r>
              <a:rPr lang="en-IE" dirty="0"/>
              <a:t>: The Azure infrastructure is globally distributed, and usage costs might vary between locations that offer particular Azure products, services, and resources.</a:t>
            </a:r>
          </a:p>
        </p:txBody>
      </p:sp>
      <p:pic>
        <p:nvPicPr>
          <p:cNvPr id="4" name="Picture 3" descr="Depicts a billing period, with a calendar, computer, and meter linked to illustrate correlation between the three">
            <a:extLst>
              <a:ext uri="{FF2B5EF4-FFF2-40B4-BE49-F238E27FC236}">
                <a16:creationId xmlns:a16="http://schemas.microsoft.com/office/drawing/2014/main" id="{4E69CBDF-E02C-40E8-951C-48341D382E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33689" y="3007869"/>
            <a:ext cx="2670048" cy="1722587"/>
          </a:xfrm>
          <a:prstGeom prst="rect">
            <a:avLst/>
          </a:prstGeom>
        </p:spPr>
      </p:pic>
    </p:spTree>
    <p:extLst>
      <p:ext uri="{BB962C8B-B14F-4D97-AF65-F5344CB8AC3E}">
        <p14:creationId xmlns:p14="http://schemas.microsoft.com/office/powerpoint/2010/main" val="2665165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Zones for Billing Purposes</a:t>
            </a:r>
          </a:p>
        </p:txBody>
      </p:sp>
      <p:sp>
        <p:nvSpPr>
          <p:cNvPr id="6" name="Text Placeholder 5"/>
          <p:cNvSpPr>
            <a:spLocks noGrp="1"/>
          </p:cNvSpPr>
          <p:nvPr>
            <p:ph type="body" sz="quarter" idx="10"/>
          </p:nvPr>
        </p:nvSpPr>
        <p:spPr>
          <a:xfrm>
            <a:off x="584200" y="1174240"/>
            <a:ext cx="11018520" cy="1723549"/>
          </a:xfrm>
        </p:spPr>
        <p:txBody>
          <a:bodyPr/>
          <a:lstStyle/>
          <a:p>
            <a:r>
              <a:rPr lang="en-IE" i="1" dirty="0"/>
              <a:t>Bandwidth</a:t>
            </a:r>
            <a:r>
              <a:rPr lang="en-IE" dirty="0"/>
              <a:t> refers to data moving in and out of Azure </a:t>
            </a:r>
            <a:r>
              <a:rPr lang="en-IE" dirty="0" err="1"/>
              <a:t>datacenters</a:t>
            </a:r>
            <a:r>
              <a:rPr lang="en-IE" dirty="0"/>
              <a:t>. Some inbound data transfers are free, such as data going into Azure </a:t>
            </a:r>
            <a:r>
              <a:rPr lang="en-IE" dirty="0" err="1"/>
              <a:t>datacenters</a:t>
            </a:r>
            <a:r>
              <a:rPr lang="en-IE" dirty="0"/>
              <a:t>. For outbound data transfers—such as data going out of Azure </a:t>
            </a:r>
            <a:r>
              <a:rPr lang="en-IE" dirty="0" err="1"/>
              <a:t>datacenters</a:t>
            </a:r>
            <a:r>
              <a:rPr lang="en-IE" dirty="0"/>
              <a:t>—pricing is based on Zones.</a:t>
            </a:r>
            <a:r>
              <a:rPr lang="en-IE" b="1" dirty="0"/>
              <a:t> </a:t>
            </a:r>
          </a:p>
        </p:txBody>
      </p:sp>
      <p:sp>
        <p:nvSpPr>
          <p:cNvPr id="4" name="Text Placeholder 5">
            <a:extLst>
              <a:ext uri="{FF2B5EF4-FFF2-40B4-BE49-F238E27FC236}">
                <a16:creationId xmlns:a16="http://schemas.microsoft.com/office/drawing/2014/main" id="{AC3C29AD-5E24-49E9-BE71-116C02F03761}"/>
              </a:ext>
            </a:extLst>
          </p:cNvPr>
          <p:cNvSpPr txBox="1">
            <a:spLocks/>
          </p:cNvSpPr>
          <p:nvPr/>
        </p:nvSpPr>
        <p:spPr>
          <a:xfrm>
            <a:off x="584200" y="3066710"/>
            <a:ext cx="6774544" cy="3693319"/>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IE" dirty="0"/>
              <a:t>A </a:t>
            </a:r>
            <a:r>
              <a:rPr lang="en-IE" i="1" dirty="0"/>
              <a:t>zone</a:t>
            </a:r>
            <a:r>
              <a:rPr lang="en-IE" b="1" dirty="0"/>
              <a:t> </a:t>
            </a:r>
            <a:r>
              <a:rPr lang="en-IE" dirty="0"/>
              <a:t>is a geographical grouping of Azure Regions for billing purposes. Zones are:</a:t>
            </a:r>
          </a:p>
          <a:p>
            <a:pPr lvl="1"/>
            <a:r>
              <a:rPr lang="en-IE" dirty="0"/>
              <a:t>Zone 1. Includes West US, East US, West Europe, and others.</a:t>
            </a:r>
          </a:p>
          <a:p>
            <a:pPr lvl="1"/>
            <a:r>
              <a:rPr lang="en-IE" dirty="0"/>
              <a:t>Zone 2 . Includes Australia Central, Japan West, Central India, and others.</a:t>
            </a:r>
          </a:p>
          <a:p>
            <a:pPr lvl="1"/>
            <a:r>
              <a:rPr lang="en-IE" dirty="0"/>
              <a:t>Zone 3. Includes Brazil South only.</a:t>
            </a:r>
          </a:p>
          <a:p>
            <a:pPr lvl="1"/>
            <a:r>
              <a:rPr lang="en-IE" dirty="0"/>
              <a:t>DE Zone 1. Includes </a:t>
            </a:r>
            <a:r>
              <a:rPr lang="en-US" dirty="0"/>
              <a:t>Germany Central and Germany Northeast.</a:t>
            </a:r>
            <a:endParaRPr lang="en-IE" dirty="0"/>
          </a:p>
        </p:txBody>
      </p:sp>
      <p:pic>
        <p:nvPicPr>
          <p:cNvPr id="5" name="Picture 4" descr="Image of internet traffic travelling between two datacenters around a globe">
            <a:extLst>
              <a:ext uri="{FF2B5EF4-FFF2-40B4-BE49-F238E27FC236}">
                <a16:creationId xmlns:a16="http://schemas.microsoft.com/office/drawing/2014/main" id="{529C4601-0733-47F9-94B1-E4941441B0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80053" y="4167434"/>
            <a:ext cx="4782552" cy="2233366"/>
          </a:xfrm>
          <a:prstGeom prst="rect">
            <a:avLst/>
          </a:prstGeom>
        </p:spPr>
      </p:pic>
    </p:spTree>
    <p:extLst>
      <p:ext uri="{BB962C8B-B14F-4D97-AF65-F5344CB8AC3E}">
        <p14:creationId xmlns:p14="http://schemas.microsoft.com/office/powerpoint/2010/main" val="4265267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998"/>
          </a:xfrm>
        </p:spPr>
        <p:txBody>
          <a:bodyPr/>
          <a:lstStyle/>
          <a:p>
            <a:r>
              <a:rPr lang="en-US" dirty="0"/>
              <a:t>Pricing calculator</a:t>
            </a:r>
          </a:p>
        </p:txBody>
      </p:sp>
      <p:sp>
        <p:nvSpPr>
          <p:cNvPr id="6" name="Text Placeholder 5"/>
          <p:cNvSpPr>
            <a:spLocks noGrp="1"/>
          </p:cNvSpPr>
          <p:nvPr>
            <p:ph type="body" sz="quarter" idx="10"/>
          </p:nvPr>
        </p:nvSpPr>
        <p:spPr>
          <a:xfrm>
            <a:off x="586740" y="1366850"/>
            <a:ext cx="11018520" cy="861774"/>
          </a:xfrm>
        </p:spPr>
        <p:txBody>
          <a:bodyPr/>
          <a:lstStyle/>
          <a:p>
            <a:r>
              <a:rPr lang="en-IE" dirty="0"/>
              <a:t>Helps you estimate the you need and configure them according to your specific requirements </a:t>
            </a:r>
            <a:endParaRPr lang="en-IE" b="1" dirty="0"/>
          </a:p>
        </p:txBody>
      </p:sp>
      <p:sp>
        <p:nvSpPr>
          <p:cNvPr id="4" name="Text Placeholder 5">
            <a:extLst>
              <a:ext uri="{FF2B5EF4-FFF2-40B4-BE49-F238E27FC236}">
                <a16:creationId xmlns:a16="http://schemas.microsoft.com/office/drawing/2014/main" id="{FAEBD101-82D3-42A6-B6C1-CD2893DF2B4E}"/>
              </a:ext>
            </a:extLst>
          </p:cNvPr>
          <p:cNvSpPr txBox="1">
            <a:spLocks/>
          </p:cNvSpPr>
          <p:nvPr/>
        </p:nvSpPr>
        <p:spPr>
          <a:xfrm>
            <a:off x="586740" y="2912748"/>
            <a:ext cx="2693780" cy="3016210"/>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IE" dirty="0"/>
              <a:t>Azure provides a detailed estimate of the costs associated with your selections and configurations</a:t>
            </a:r>
            <a:endParaRPr lang="en-IE" b="1" dirty="0"/>
          </a:p>
        </p:txBody>
      </p:sp>
      <p:pic>
        <p:nvPicPr>
          <p:cNvPr id="5" name="Picture 4" descr="Pricing Calculator estimate image">
            <a:extLst>
              <a:ext uri="{FF2B5EF4-FFF2-40B4-BE49-F238E27FC236}">
                <a16:creationId xmlns:a16="http://schemas.microsoft.com/office/drawing/2014/main" id="{89611D0A-E05D-4132-AF74-C00656C4C3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44262" y="2383972"/>
            <a:ext cx="8253963" cy="4073762"/>
          </a:xfrm>
          <a:prstGeom prst="rect">
            <a:avLst/>
          </a:prstGeom>
        </p:spPr>
      </p:pic>
    </p:spTree>
    <p:extLst>
      <p:ext uri="{BB962C8B-B14F-4D97-AF65-F5344CB8AC3E}">
        <p14:creationId xmlns:p14="http://schemas.microsoft.com/office/powerpoint/2010/main" val="23171374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95096" y="706315"/>
            <a:ext cx="9144000" cy="997196"/>
          </a:xfrm>
        </p:spPr>
        <p:txBody>
          <a:bodyPr/>
          <a:lstStyle/>
          <a:p>
            <a:r>
              <a:rPr lang="en-IE" dirty="0"/>
              <a:t>Walkthrough-Generate an Azure Pricing Calculator estimate</a:t>
            </a:r>
            <a:endParaRPr lang="en-US" dirty="0"/>
          </a:p>
        </p:txBody>
      </p:sp>
      <p:sp>
        <p:nvSpPr>
          <p:cNvPr id="3" name="Text Placeholder 5">
            <a:extLst>
              <a:ext uri="{FF2B5EF4-FFF2-40B4-BE49-F238E27FC236}">
                <a16:creationId xmlns:a16="http://schemas.microsoft.com/office/drawing/2014/main" id="{36BC3EC9-022A-48C3-8B1B-1C0B9700FE10}"/>
              </a:ext>
            </a:extLst>
          </p:cNvPr>
          <p:cNvSpPr txBox="1">
            <a:spLocks/>
          </p:cNvSpPr>
          <p:nvPr/>
        </p:nvSpPr>
        <p:spPr>
          <a:xfrm>
            <a:off x="586740" y="1964877"/>
            <a:ext cx="11018520" cy="2117016"/>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buFont typeface="Arial" panose="020B0604020202020204" pitchFamily="34" charset="0"/>
              <a:buChar char="•"/>
            </a:pPr>
            <a:r>
              <a:rPr lang="en-IE" dirty="0"/>
              <a:t>In this walkthrough, you will generate and then download a cost estimate for a specific resource configuration in Azure, using the Azure Pricing Calculator. The estimate will outline the costs of running a Virtual Machine (VM) and related network resources in Azure.</a:t>
            </a:r>
          </a:p>
        </p:txBody>
      </p:sp>
      <p:sp>
        <p:nvSpPr>
          <p:cNvPr id="4" name="Text Placeholder 5">
            <a:extLst>
              <a:ext uri="{FF2B5EF4-FFF2-40B4-BE49-F238E27FC236}">
                <a16:creationId xmlns:a16="http://schemas.microsoft.com/office/drawing/2014/main" id="{E4B6AB1B-CB21-42E0-9C63-04C2A198507E}"/>
              </a:ext>
            </a:extLst>
          </p:cNvPr>
          <p:cNvSpPr txBox="1">
            <a:spLocks/>
          </p:cNvSpPr>
          <p:nvPr/>
        </p:nvSpPr>
        <p:spPr>
          <a:xfrm>
            <a:off x="586740" y="4081893"/>
            <a:ext cx="8526263" cy="2117016"/>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buFont typeface="Arial" panose="020B0604020202020204" pitchFamily="34" charset="0"/>
              <a:buChar char="•"/>
            </a:pPr>
            <a:r>
              <a:rPr lang="en-IE" dirty="0"/>
              <a:t>You can complete this walkthrough task by completing the steps outlined below, or you can simply read through them, depending on your available time</a:t>
            </a:r>
            <a:endParaRPr lang="en-US" dirty="0"/>
          </a:p>
        </p:txBody>
      </p:sp>
    </p:spTree>
    <p:extLst>
      <p:ext uri="{BB962C8B-B14F-4D97-AF65-F5344CB8AC3E}">
        <p14:creationId xmlns:p14="http://schemas.microsoft.com/office/powerpoint/2010/main" val="3710220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IE" dirty="0"/>
              <a:t>Total cost of ownership (TCO) calculator</a:t>
            </a:r>
            <a:endParaRPr lang="en-US" dirty="0"/>
          </a:p>
        </p:txBody>
      </p:sp>
      <p:sp>
        <p:nvSpPr>
          <p:cNvPr id="6" name="Text Placeholder 5"/>
          <p:cNvSpPr>
            <a:spLocks noGrp="1"/>
          </p:cNvSpPr>
          <p:nvPr>
            <p:ph type="body" sz="quarter" idx="10"/>
          </p:nvPr>
        </p:nvSpPr>
        <p:spPr>
          <a:xfrm>
            <a:off x="586740" y="1120676"/>
            <a:ext cx="11018520" cy="2308324"/>
          </a:xfrm>
        </p:spPr>
        <p:txBody>
          <a:bodyPr/>
          <a:lstStyle/>
          <a:p>
            <a:r>
              <a:rPr lang="en-IE" dirty="0"/>
              <a:t>A tool that you use to estimate cost savings you can realize by migrating to Azure</a:t>
            </a:r>
          </a:p>
          <a:p>
            <a:r>
              <a:rPr lang="en-IE" dirty="0"/>
              <a:t>A report compares the costs of on-premises infrastructures with the costs of using Azure products and services to host infrastructure in the cloud</a:t>
            </a:r>
            <a:endParaRPr lang="en-IE" b="1" dirty="0"/>
          </a:p>
        </p:txBody>
      </p:sp>
      <p:pic>
        <p:nvPicPr>
          <p:cNvPr id="4" name="Picture 3" descr="Two TCO pie charts. One for total on-premises cost of $30,702,495 and one for Azure cost of $595,618">
            <a:extLst>
              <a:ext uri="{FF2B5EF4-FFF2-40B4-BE49-F238E27FC236}">
                <a16:creationId xmlns:a16="http://schemas.microsoft.com/office/drawing/2014/main" id="{E7F27BEA-87EA-4566-9F8C-259450D803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62843" y="3172364"/>
            <a:ext cx="8136132" cy="3522350"/>
          </a:xfrm>
          <a:prstGeom prst="rect">
            <a:avLst/>
          </a:prstGeom>
        </p:spPr>
      </p:pic>
    </p:spTree>
    <p:extLst>
      <p:ext uri="{BB962C8B-B14F-4D97-AF65-F5344CB8AC3E}">
        <p14:creationId xmlns:p14="http://schemas.microsoft.com/office/powerpoint/2010/main" val="1827011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95096" y="706315"/>
            <a:ext cx="9144000" cy="997196"/>
          </a:xfrm>
        </p:spPr>
        <p:txBody>
          <a:bodyPr/>
          <a:lstStyle/>
          <a:p>
            <a:r>
              <a:rPr lang="en-IE" dirty="0"/>
              <a:t>Walkthrough-Generate an Azure TCO Calculator cost comparison report</a:t>
            </a:r>
            <a:endParaRPr lang="en-US" dirty="0"/>
          </a:p>
        </p:txBody>
      </p:sp>
      <p:sp>
        <p:nvSpPr>
          <p:cNvPr id="3" name="Text Placeholder 5">
            <a:extLst>
              <a:ext uri="{FF2B5EF4-FFF2-40B4-BE49-F238E27FC236}">
                <a16:creationId xmlns:a16="http://schemas.microsoft.com/office/drawing/2014/main" id="{36BC3EC9-022A-48C3-8B1B-1C0B9700FE10}"/>
              </a:ext>
            </a:extLst>
          </p:cNvPr>
          <p:cNvSpPr txBox="1">
            <a:spLocks/>
          </p:cNvSpPr>
          <p:nvPr/>
        </p:nvSpPr>
        <p:spPr>
          <a:xfrm>
            <a:off x="586740" y="1737988"/>
            <a:ext cx="11605260" cy="3002996"/>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buFont typeface="Arial" panose="020B0604020202020204" pitchFamily="34" charset="0"/>
              <a:buChar char="•"/>
            </a:pPr>
            <a:r>
              <a:rPr lang="en-IE" dirty="0"/>
              <a:t>In this walkthrough, you will generate and then download a cost comparison report for workloads running in an on-premises environment versus running in Azure, using the </a:t>
            </a:r>
            <a:r>
              <a:rPr lang="en-IE" i="1" dirty="0"/>
              <a:t>Total Cost of Ownership (TCO) Calculator. </a:t>
            </a:r>
            <a:r>
              <a:rPr lang="en-IE" dirty="0"/>
              <a:t>The TCO Calculator will use information that you provide about your on-premises infrastructure and workloads to recommend cost savings that you can make with Azure.</a:t>
            </a:r>
          </a:p>
        </p:txBody>
      </p:sp>
      <p:sp>
        <p:nvSpPr>
          <p:cNvPr id="4" name="Text Placeholder 5">
            <a:extLst>
              <a:ext uri="{FF2B5EF4-FFF2-40B4-BE49-F238E27FC236}">
                <a16:creationId xmlns:a16="http://schemas.microsoft.com/office/drawing/2014/main" id="{E4B6AB1B-CB21-42E0-9C63-04C2A198507E}"/>
              </a:ext>
            </a:extLst>
          </p:cNvPr>
          <p:cNvSpPr txBox="1">
            <a:spLocks/>
          </p:cNvSpPr>
          <p:nvPr/>
        </p:nvSpPr>
        <p:spPr>
          <a:xfrm>
            <a:off x="586740" y="4588584"/>
            <a:ext cx="8526263" cy="2117016"/>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buFont typeface="Arial" panose="020B0604020202020204" pitchFamily="34" charset="0"/>
              <a:buChar char="•"/>
            </a:pPr>
            <a:r>
              <a:rPr lang="en-IE" dirty="0"/>
              <a:t>You can complete this walkthrough task by completing the steps outlined below, or you can simply read through them, depending on your available time</a:t>
            </a:r>
            <a:endParaRPr lang="en-US" dirty="0"/>
          </a:p>
        </p:txBody>
      </p:sp>
    </p:spTree>
    <p:extLst>
      <p:ext uri="{BB962C8B-B14F-4D97-AF65-F5344CB8AC3E}">
        <p14:creationId xmlns:p14="http://schemas.microsoft.com/office/powerpoint/2010/main" val="2358137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Minimizing costs</a:t>
            </a:r>
          </a:p>
        </p:txBody>
      </p:sp>
      <p:sp>
        <p:nvSpPr>
          <p:cNvPr id="6" name="Text Placeholder 5"/>
          <p:cNvSpPr>
            <a:spLocks noGrp="1"/>
          </p:cNvSpPr>
          <p:nvPr>
            <p:ph type="body" sz="quarter" idx="10"/>
          </p:nvPr>
        </p:nvSpPr>
        <p:spPr>
          <a:xfrm>
            <a:off x="586740" y="1170289"/>
            <a:ext cx="11018520" cy="4628960"/>
          </a:xfrm>
        </p:spPr>
        <p:txBody>
          <a:bodyPr/>
          <a:lstStyle/>
          <a:p>
            <a:pPr marL="0" indent="0">
              <a:buNone/>
            </a:pPr>
            <a:r>
              <a:rPr lang="en-IE" dirty="0"/>
              <a:t>The following best practice guidelines can help minimize your Azure costs:</a:t>
            </a:r>
          </a:p>
          <a:p>
            <a:r>
              <a:rPr lang="en-US" sz="2400" b="1" dirty="0"/>
              <a:t>Perform cost analyses:</a:t>
            </a:r>
            <a:r>
              <a:rPr lang="en-US" sz="2400" dirty="0"/>
              <a:t> Use t</a:t>
            </a:r>
            <a:r>
              <a:rPr lang="en-IE" sz="2400" dirty="0"/>
              <a:t>he Azure Pricing and TCO calculators</a:t>
            </a:r>
            <a:endParaRPr lang="en-US" sz="2400" b="1" dirty="0"/>
          </a:p>
          <a:p>
            <a:r>
              <a:rPr lang="en-IE" sz="2400" b="1" dirty="0"/>
              <a:t>Monitor usage with Azure Advisor: </a:t>
            </a:r>
            <a:r>
              <a:rPr lang="en-IE" sz="2400" dirty="0"/>
              <a:t>Implement recommendations </a:t>
            </a:r>
          </a:p>
          <a:p>
            <a:r>
              <a:rPr lang="en-US" sz="2400" b="1" dirty="0"/>
              <a:t>Use spending limits:</a:t>
            </a:r>
            <a:r>
              <a:rPr lang="en-US" sz="2400" dirty="0"/>
              <a:t> Use via free</a:t>
            </a:r>
            <a:r>
              <a:rPr lang="en-IE" sz="2400" dirty="0"/>
              <a:t> trial customers and some credit-based Azure subscriptions</a:t>
            </a:r>
            <a:endParaRPr lang="en-US" sz="2400" b="1" dirty="0"/>
          </a:p>
          <a:p>
            <a:r>
              <a:rPr lang="en-US" sz="2400" b="1" dirty="0"/>
              <a:t>Use Azure Reservations: </a:t>
            </a:r>
            <a:r>
              <a:rPr lang="en-IE" sz="2400" dirty="0"/>
              <a:t>To get a discount, reserve products and resources by paying in advance. Prepay for 1 or 3 years, and achieve up to 72% savings over pay-as-you-go costs</a:t>
            </a:r>
          </a:p>
          <a:p>
            <a:r>
              <a:rPr lang="en-IE" sz="2400" b="1" dirty="0"/>
              <a:t>Choose low-cost locations and regions:</a:t>
            </a:r>
            <a:r>
              <a:rPr lang="en-IE" sz="2400" dirty="0"/>
              <a:t> If possible, use low-cost locations</a:t>
            </a:r>
          </a:p>
          <a:p>
            <a:r>
              <a:rPr lang="en-IE" sz="2400" b="1" dirty="0"/>
              <a:t>Apply tags to identify cost owners:</a:t>
            </a:r>
            <a:r>
              <a:rPr lang="en-IE" sz="2400" dirty="0"/>
              <a:t> Identify usage owners with tags</a:t>
            </a:r>
          </a:p>
        </p:txBody>
      </p:sp>
    </p:spTree>
    <p:extLst>
      <p:ext uri="{BB962C8B-B14F-4D97-AF65-F5344CB8AC3E}">
        <p14:creationId xmlns:p14="http://schemas.microsoft.com/office/powerpoint/2010/main" val="37697616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Azure Cost Management</a:t>
            </a:r>
          </a:p>
        </p:txBody>
      </p:sp>
      <p:sp>
        <p:nvSpPr>
          <p:cNvPr id="6" name="Text Placeholder 5"/>
          <p:cNvSpPr>
            <a:spLocks noGrp="1"/>
          </p:cNvSpPr>
          <p:nvPr>
            <p:ph type="body" sz="quarter" idx="10"/>
          </p:nvPr>
        </p:nvSpPr>
        <p:spPr>
          <a:xfrm>
            <a:off x="588262" y="1171014"/>
            <a:ext cx="4917187" cy="2000548"/>
          </a:xfrm>
        </p:spPr>
        <p:txBody>
          <a:bodyPr/>
          <a:lstStyle/>
          <a:p>
            <a:pPr marL="0" indent="0">
              <a:buNone/>
            </a:pPr>
            <a:r>
              <a:rPr lang="en-IE" sz="2600" i="1" dirty="0"/>
              <a:t>Azure Cost Management </a:t>
            </a:r>
            <a:r>
              <a:rPr lang="en-IE" sz="2600" dirty="0"/>
              <a:t>is an Azure product that provides a set of tools for monitoring, allocating, and optimizing Azure costs, it provides the following:</a:t>
            </a:r>
          </a:p>
        </p:txBody>
      </p:sp>
      <p:sp>
        <p:nvSpPr>
          <p:cNvPr id="4" name="Text Placeholder 5">
            <a:extLst>
              <a:ext uri="{FF2B5EF4-FFF2-40B4-BE49-F238E27FC236}">
                <a16:creationId xmlns:a16="http://schemas.microsoft.com/office/drawing/2014/main" id="{EF63553F-38E4-4B7D-8448-E251337C0912}"/>
              </a:ext>
            </a:extLst>
          </p:cNvPr>
          <p:cNvSpPr txBox="1">
            <a:spLocks/>
          </p:cNvSpPr>
          <p:nvPr/>
        </p:nvSpPr>
        <p:spPr>
          <a:xfrm>
            <a:off x="5848761" y="1279398"/>
            <a:ext cx="6012966" cy="5521512"/>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IE" sz="2600" b="1" dirty="0"/>
              <a:t>Reporting</a:t>
            </a:r>
            <a:r>
              <a:rPr lang="en-IE" sz="2600" dirty="0"/>
              <a:t>: Generates reports </a:t>
            </a:r>
          </a:p>
          <a:p>
            <a:r>
              <a:rPr lang="en-IE" sz="2600" b="1" dirty="0"/>
              <a:t>Data enrichment</a:t>
            </a:r>
            <a:r>
              <a:rPr lang="en-IE" sz="2600" dirty="0"/>
              <a:t>: Improves accountability by categorizing resources with tags </a:t>
            </a:r>
          </a:p>
          <a:p>
            <a:r>
              <a:rPr lang="en-IE" sz="2600" b="1" dirty="0"/>
              <a:t>Budgets</a:t>
            </a:r>
            <a:r>
              <a:rPr lang="en-IE" sz="2600" dirty="0"/>
              <a:t>: Monitors resource demand trends, consumption rates, and cost patterns</a:t>
            </a:r>
          </a:p>
          <a:p>
            <a:r>
              <a:rPr lang="en-IE" sz="2600" b="1" dirty="0"/>
              <a:t>Alerting</a:t>
            </a:r>
            <a:r>
              <a:rPr lang="en-IE" sz="2600" dirty="0"/>
              <a:t>: Provides alerts based on your cost and usage budgets</a:t>
            </a:r>
          </a:p>
          <a:p>
            <a:r>
              <a:rPr lang="en-IE" sz="2600" b="1" dirty="0"/>
              <a:t>Recommendations</a:t>
            </a:r>
            <a:r>
              <a:rPr lang="en-IE" sz="2600" dirty="0"/>
              <a:t>: Provides recommendations to eliminate idle resources and to optimize provisioned Azure resources</a:t>
            </a:r>
          </a:p>
        </p:txBody>
      </p:sp>
      <p:pic>
        <p:nvPicPr>
          <p:cNvPr id="5" name="Picture 4" descr="Azure Cost Management portal displays a company's cost analysis by meter category, resource location, and resource group name.">
            <a:extLst>
              <a:ext uri="{FF2B5EF4-FFF2-40B4-BE49-F238E27FC236}">
                <a16:creationId xmlns:a16="http://schemas.microsoft.com/office/drawing/2014/main" id="{E57703D9-AC2E-4720-B163-D595700A84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1069" y="2818843"/>
            <a:ext cx="5094380" cy="3982067"/>
          </a:xfrm>
          <a:prstGeom prst="rect">
            <a:avLst/>
          </a:prstGeom>
        </p:spPr>
      </p:pic>
    </p:spTree>
    <p:extLst>
      <p:ext uri="{BB962C8B-B14F-4D97-AF65-F5344CB8AC3E}">
        <p14:creationId xmlns:p14="http://schemas.microsoft.com/office/powerpoint/2010/main" val="448461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4200" y="2535115"/>
            <a:ext cx="9798050" cy="997196"/>
          </a:xfrm>
        </p:spPr>
        <p:txBody>
          <a:bodyPr/>
          <a:lstStyle/>
          <a:p>
            <a:r>
              <a:rPr lang="en-US" dirty="0">
                <a:latin typeface="Segoe UI Semibold (Headings)"/>
              </a:rPr>
              <a:t>Lesson 04: Support options available with Azure</a:t>
            </a:r>
            <a:endParaRPr lang="en-US" dirty="0"/>
          </a:p>
        </p:txBody>
      </p:sp>
    </p:spTree>
    <p:extLst>
      <p:ext uri="{BB962C8B-B14F-4D97-AF65-F5344CB8AC3E}">
        <p14:creationId xmlns:p14="http://schemas.microsoft.com/office/powerpoint/2010/main" val="4137119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4200" y="3033713"/>
            <a:ext cx="9144000" cy="498598"/>
          </a:xfrm>
        </p:spPr>
        <p:txBody>
          <a:bodyPr/>
          <a:lstStyle/>
          <a:p>
            <a:r>
              <a:rPr lang="en-US" dirty="0">
                <a:latin typeface="Segoe UI Semibold (Headings)"/>
              </a:rPr>
              <a:t>Lesson 01: Learning objectives</a:t>
            </a:r>
            <a:endParaRPr lang="en-US" dirty="0"/>
          </a:p>
        </p:txBody>
      </p:sp>
    </p:spTree>
    <p:extLst>
      <p:ext uri="{BB962C8B-B14F-4D97-AF65-F5344CB8AC3E}">
        <p14:creationId xmlns:p14="http://schemas.microsoft.com/office/powerpoint/2010/main" val="12860844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Support plan options</a:t>
            </a:r>
          </a:p>
        </p:txBody>
      </p:sp>
      <p:sp>
        <p:nvSpPr>
          <p:cNvPr id="6" name="Text Placeholder 5"/>
          <p:cNvSpPr>
            <a:spLocks noGrp="1"/>
          </p:cNvSpPr>
          <p:nvPr>
            <p:ph type="body" sz="quarter" idx="10"/>
          </p:nvPr>
        </p:nvSpPr>
        <p:spPr>
          <a:xfrm>
            <a:off x="584200" y="1435497"/>
            <a:ext cx="11018520" cy="4727448"/>
          </a:xfrm>
        </p:spPr>
        <p:txBody>
          <a:bodyPr/>
          <a:lstStyle/>
          <a:p>
            <a:r>
              <a:rPr lang="en-IE" dirty="0"/>
              <a:t>Every Azure subscription includes:</a:t>
            </a:r>
          </a:p>
          <a:p>
            <a:pPr lvl="1"/>
            <a:r>
              <a:rPr lang="en-IE" dirty="0"/>
              <a:t>Free access to billing and subscription support</a:t>
            </a:r>
          </a:p>
          <a:p>
            <a:pPr lvl="1"/>
            <a:r>
              <a:rPr lang="en-IE" dirty="0"/>
              <a:t>Azure products and services documentation</a:t>
            </a:r>
          </a:p>
          <a:p>
            <a:pPr lvl="1"/>
            <a:r>
              <a:rPr lang="en-IE" dirty="0"/>
              <a:t>Online self-help documentation</a:t>
            </a:r>
          </a:p>
          <a:p>
            <a:pPr lvl="1"/>
            <a:r>
              <a:rPr lang="en-IE" dirty="0"/>
              <a:t>Community support forums</a:t>
            </a:r>
          </a:p>
          <a:p>
            <a:pPr marL="0" indent="0">
              <a:buNone/>
            </a:pPr>
            <a:endParaRPr lang="en-US" dirty="0"/>
          </a:p>
          <a:p>
            <a:r>
              <a:rPr lang="en-US" dirty="0"/>
              <a:t>Paid Azure support plans:</a:t>
            </a:r>
          </a:p>
          <a:p>
            <a:pPr lvl="1"/>
            <a:r>
              <a:rPr lang="en-US" i="1" dirty="0"/>
              <a:t>Developer</a:t>
            </a:r>
            <a:r>
              <a:rPr lang="en-US" dirty="0"/>
              <a:t>. For </a:t>
            </a:r>
            <a:r>
              <a:rPr lang="en-IE" dirty="0"/>
              <a:t>Azure use in trial and nonproduction environments </a:t>
            </a:r>
            <a:endParaRPr lang="en-US" b="1" dirty="0"/>
          </a:p>
          <a:p>
            <a:pPr lvl="1"/>
            <a:r>
              <a:rPr lang="en-US" i="1" dirty="0"/>
              <a:t>Standard</a:t>
            </a:r>
            <a:r>
              <a:rPr lang="en-US" dirty="0"/>
              <a:t>. </a:t>
            </a:r>
            <a:r>
              <a:rPr lang="en-IE" dirty="0"/>
              <a:t>Appropriate for Azure use in production environments</a:t>
            </a:r>
            <a:endParaRPr lang="en-US" b="1" dirty="0"/>
          </a:p>
          <a:p>
            <a:pPr lvl="1"/>
            <a:r>
              <a:rPr lang="en-US" i="1" dirty="0"/>
              <a:t>Professional Direct</a:t>
            </a:r>
            <a:r>
              <a:rPr lang="en-US" dirty="0"/>
              <a:t>. </a:t>
            </a:r>
            <a:r>
              <a:rPr lang="en-IE" dirty="0"/>
              <a:t>Appropriate for organizations with business-critical dependence on Azure</a:t>
            </a:r>
            <a:endParaRPr lang="en-US" b="1" dirty="0"/>
          </a:p>
          <a:p>
            <a:pPr lvl="1"/>
            <a:r>
              <a:rPr lang="en-US" i="1" dirty="0"/>
              <a:t>Premier. </a:t>
            </a:r>
            <a:r>
              <a:rPr lang="en-US" dirty="0"/>
              <a:t>I</a:t>
            </a:r>
            <a:r>
              <a:rPr lang="en-IE" dirty="0"/>
              <a:t>deal for organizations with substantial dependence on Microsoft products, including Azure.</a:t>
            </a:r>
          </a:p>
        </p:txBody>
      </p:sp>
    </p:spTree>
    <p:extLst>
      <p:ext uri="{BB962C8B-B14F-4D97-AF65-F5344CB8AC3E}">
        <p14:creationId xmlns:p14="http://schemas.microsoft.com/office/powerpoint/2010/main" val="22996937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Opening a support ticket</a:t>
            </a:r>
          </a:p>
        </p:txBody>
      </p:sp>
      <p:sp>
        <p:nvSpPr>
          <p:cNvPr id="6" name="Text Placeholder 5"/>
          <p:cNvSpPr>
            <a:spLocks noGrp="1"/>
          </p:cNvSpPr>
          <p:nvPr>
            <p:ph type="body" sz="quarter" idx="10"/>
          </p:nvPr>
        </p:nvSpPr>
        <p:spPr>
          <a:xfrm>
            <a:off x="584200" y="1435497"/>
            <a:ext cx="11018520" cy="2880789"/>
          </a:xfrm>
        </p:spPr>
        <p:txBody>
          <a:bodyPr/>
          <a:lstStyle/>
          <a:p>
            <a:r>
              <a:rPr lang="en-IE" dirty="0"/>
              <a:t>Request assistance for an Azure issue from the Azure support team</a:t>
            </a:r>
          </a:p>
          <a:p>
            <a:r>
              <a:rPr lang="en-IE" dirty="0"/>
              <a:t>To open a support ticket:</a:t>
            </a:r>
          </a:p>
          <a:p>
            <a:pPr marL="971550" lvl="1" indent="-514350">
              <a:buFont typeface="+mj-lt"/>
              <a:buAutoNum type="arabicPeriod"/>
            </a:pPr>
            <a:r>
              <a:rPr lang="en-IE" dirty="0"/>
              <a:t>Sign in to the Azure portal.</a:t>
            </a:r>
          </a:p>
          <a:p>
            <a:pPr marL="971550" lvl="1" indent="-514350">
              <a:buFont typeface="+mj-lt"/>
              <a:buAutoNum type="arabicPeriod"/>
            </a:pPr>
            <a:r>
              <a:rPr lang="en-IE" dirty="0"/>
              <a:t>Choose </a:t>
            </a:r>
            <a:r>
              <a:rPr lang="en-IE" b="1" dirty="0"/>
              <a:t>Help + support</a:t>
            </a:r>
            <a:r>
              <a:rPr lang="en-IE" dirty="0"/>
              <a:t> from the left navigation menu.</a:t>
            </a:r>
          </a:p>
          <a:p>
            <a:pPr marL="971550" lvl="1" indent="-514350">
              <a:buFont typeface="+mj-lt"/>
              <a:buAutoNum type="arabicPeriod"/>
            </a:pPr>
            <a:r>
              <a:rPr lang="en-US" dirty="0"/>
              <a:t>From the </a:t>
            </a:r>
            <a:r>
              <a:rPr lang="en-IE" b="1" dirty="0"/>
              <a:t>Help + Support</a:t>
            </a:r>
            <a:r>
              <a:rPr lang="en-IE" dirty="0"/>
              <a:t> blade, </a:t>
            </a:r>
            <a:r>
              <a:rPr lang="en-US" dirty="0"/>
              <a:t>select </a:t>
            </a:r>
            <a:r>
              <a:rPr lang="en-US" b="1" dirty="0"/>
              <a:t>New support request</a:t>
            </a:r>
            <a:r>
              <a:rPr lang="en-US" dirty="0"/>
              <a:t>, fill in the required details, and then click </a:t>
            </a:r>
            <a:r>
              <a:rPr lang="en-US" b="1" dirty="0"/>
              <a:t>Create</a:t>
            </a:r>
            <a:r>
              <a:rPr lang="en-US" dirty="0"/>
              <a:t> to submit the support request.</a:t>
            </a:r>
            <a:endParaRPr lang="en-IE" dirty="0"/>
          </a:p>
          <a:p>
            <a:r>
              <a:rPr lang="en-IE" dirty="0"/>
              <a:t>You can also Monitor a support request in the </a:t>
            </a:r>
            <a:r>
              <a:rPr lang="en-US" b="1" dirty="0"/>
              <a:t>Help + support</a:t>
            </a:r>
            <a:r>
              <a:rPr lang="en-US" dirty="0"/>
              <a:t> blade</a:t>
            </a:r>
          </a:p>
        </p:txBody>
      </p:sp>
    </p:spTree>
    <p:extLst>
      <p:ext uri="{BB962C8B-B14F-4D97-AF65-F5344CB8AC3E}">
        <p14:creationId xmlns:p14="http://schemas.microsoft.com/office/powerpoint/2010/main" val="36441166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Alternative support channels</a:t>
            </a:r>
          </a:p>
        </p:txBody>
      </p:sp>
      <p:sp>
        <p:nvSpPr>
          <p:cNvPr id="6" name="Text Placeholder 5"/>
          <p:cNvSpPr>
            <a:spLocks noGrp="1"/>
          </p:cNvSpPr>
          <p:nvPr>
            <p:ph type="body" sz="quarter" idx="10"/>
          </p:nvPr>
        </p:nvSpPr>
        <p:spPr>
          <a:xfrm>
            <a:off x="584200" y="1435497"/>
            <a:ext cx="11018520" cy="2782300"/>
          </a:xfrm>
        </p:spPr>
        <p:txBody>
          <a:bodyPr/>
          <a:lstStyle/>
          <a:p>
            <a:r>
              <a:rPr lang="en-IE" dirty="0"/>
              <a:t>Other support channels available outside of the Azure official support plans: </a:t>
            </a:r>
          </a:p>
          <a:p>
            <a:pPr lvl="1"/>
            <a:r>
              <a:rPr lang="en-IE" sz="2600" dirty="0">
                <a:hlinkClick r:id="rId3"/>
              </a:rPr>
              <a:t>Azure community support</a:t>
            </a:r>
            <a:r>
              <a:rPr lang="en-IE" sz="2600" dirty="0"/>
              <a:t>.</a:t>
            </a:r>
          </a:p>
          <a:p>
            <a:pPr lvl="1"/>
            <a:r>
              <a:rPr lang="en-US" sz="2600" dirty="0">
                <a:hlinkClick r:id="rId4"/>
              </a:rPr>
              <a:t>stack overflow</a:t>
            </a:r>
            <a:r>
              <a:rPr lang="en-US" sz="2600" dirty="0"/>
              <a:t> </a:t>
            </a:r>
          </a:p>
          <a:p>
            <a:pPr lvl="1"/>
            <a:r>
              <a:rPr lang="en-US" sz="2600" dirty="0"/>
              <a:t>Azure Feedback Forums at </a:t>
            </a:r>
            <a:r>
              <a:rPr lang="en-US" sz="2600" dirty="0">
                <a:hlinkClick r:id="rId5"/>
              </a:rPr>
              <a:t>Microsoft Azure general feedback</a:t>
            </a:r>
            <a:r>
              <a:rPr lang="en-US" sz="2600" dirty="0"/>
              <a:t> </a:t>
            </a:r>
          </a:p>
          <a:p>
            <a:pPr lvl="1"/>
            <a:r>
              <a:rPr lang="en-US" sz="2600" dirty="0"/>
              <a:t>Twitter. </a:t>
            </a:r>
            <a:r>
              <a:rPr lang="en-IE" sz="2600" dirty="0"/>
              <a:t>Tweet </a:t>
            </a:r>
            <a:r>
              <a:rPr lang="en-IE" sz="2600" dirty="0">
                <a:hlinkClick r:id="rId6"/>
              </a:rPr>
              <a:t>@AzureSupport</a:t>
            </a:r>
            <a:r>
              <a:rPr lang="en-IE" sz="2600" dirty="0"/>
              <a:t> to get answers and support </a:t>
            </a:r>
          </a:p>
        </p:txBody>
      </p:sp>
    </p:spTree>
    <p:extLst>
      <p:ext uri="{BB962C8B-B14F-4D97-AF65-F5344CB8AC3E}">
        <p14:creationId xmlns:p14="http://schemas.microsoft.com/office/powerpoint/2010/main" val="1207459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Knowledge Center</a:t>
            </a:r>
          </a:p>
        </p:txBody>
      </p:sp>
      <p:sp>
        <p:nvSpPr>
          <p:cNvPr id="6" name="Text Placeholder 5"/>
          <p:cNvSpPr>
            <a:spLocks noGrp="1"/>
          </p:cNvSpPr>
          <p:nvPr>
            <p:ph type="body" sz="quarter" idx="10"/>
          </p:nvPr>
        </p:nvSpPr>
        <p:spPr>
          <a:xfrm>
            <a:off x="584200" y="1435497"/>
            <a:ext cx="11018520" cy="3619452"/>
          </a:xfrm>
        </p:spPr>
        <p:txBody>
          <a:bodyPr/>
          <a:lstStyle/>
          <a:p>
            <a:r>
              <a:rPr lang="en-IE" i="1" dirty="0"/>
              <a:t>Azure Knowledge </a:t>
            </a:r>
            <a:r>
              <a:rPr lang="en-IE" i="1" dirty="0" err="1"/>
              <a:t>Center</a:t>
            </a:r>
            <a:r>
              <a:rPr lang="en-IE" i="1" dirty="0"/>
              <a:t> </a:t>
            </a:r>
            <a:r>
              <a:rPr lang="en-IE" dirty="0"/>
              <a:t>is a searchable database that contains support questions and answers from a community of Azure experts, developers, customers, and users</a:t>
            </a:r>
          </a:p>
          <a:p>
            <a:r>
              <a:rPr lang="en-IE" dirty="0"/>
              <a:t>Browse through all answers within the Azure Knowledge </a:t>
            </a:r>
            <a:r>
              <a:rPr lang="en-IE" dirty="0" err="1"/>
              <a:t>Center</a:t>
            </a:r>
            <a:r>
              <a:rPr lang="en-IE" dirty="0"/>
              <a:t> by entering keyword search terms into the text-entry field and further refine your search results by selecting products or tags from the dropdown lists</a:t>
            </a:r>
          </a:p>
          <a:p>
            <a:r>
              <a:rPr lang="en-IE" dirty="0"/>
              <a:t>See </a:t>
            </a:r>
            <a:r>
              <a:rPr lang="en-IE" dirty="0">
                <a:hlinkClick r:id="rId3"/>
              </a:rPr>
              <a:t>Azure Knowledge </a:t>
            </a:r>
            <a:r>
              <a:rPr lang="en-IE" dirty="0" err="1">
                <a:hlinkClick r:id="rId3"/>
              </a:rPr>
              <a:t>Center</a:t>
            </a:r>
            <a:r>
              <a:rPr lang="en-IE" dirty="0"/>
              <a:t> for more information</a:t>
            </a:r>
          </a:p>
        </p:txBody>
      </p:sp>
    </p:spTree>
    <p:extLst>
      <p:ext uri="{BB962C8B-B14F-4D97-AF65-F5344CB8AC3E}">
        <p14:creationId xmlns:p14="http://schemas.microsoft.com/office/powerpoint/2010/main" val="22560966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4200" y="2535115"/>
            <a:ext cx="10185400" cy="997196"/>
          </a:xfrm>
        </p:spPr>
        <p:txBody>
          <a:bodyPr/>
          <a:lstStyle/>
          <a:p>
            <a:r>
              <a:rPr lang="en-US" dirty="0">
                <a:latin typeface="Segoe UI Semibold (Headings)"/>
              </a:rPr>
              <a:t>Lesson 05: Azure Service Level Agreements (SLAs)</a:t>
            </a:r>
            <a:endParaRPr lang="en-US" dirty="0"/>
          </a:p>
        </p:txBody>
      </p:sp>
    </p:spTree>
    <p:extLst>
      <p:ext uri="{BB962C8B-B14F-4D97-AF65-F5344CB8AC3E}">
        <p14:creationId xmlns:p14="http://schemas.microsoft.com/office/powerpoint/2010/main" val="11330910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Service Level Agreements  (SLAs)</a:t>
            </a:r>
          </a:p>
        </p:txBody>
      </p:sp>
      <p:sp>
        <p:nvSpPr>
          <p:cNvPr id="6" name="Text Placeholder 5"/>
          <p:cNvSpPr>
            <a:spLocks noGrp="1"/>
          </p:cNvSpPr>
          <p:nvPr>
            <p:ph type="body" sz="quarter" idx="10"/>
          </p:nvPr>
        </p:nvSpPr>
        <p:spPr>
          <a:xfrm>
            <a:off x="584200" y="1435497"/>
            <a:ext cx="11018520" cy="861774"/>
          </a:xfrm>
        </p:spPr>
        <p:txBody>
          <a:bodyPr/>
          <a:lstStyle/>
          <a:p>
            <a:r>
              <a:rPr lang="en-IE" dirty="0"/>
              <a:t>SLAs document the specific terms that define Azure performance standards</a:t>
            </a:r>
          </a:p>
        </p:txBody>
      </p:sp>
      <p:sp>
        <p:nvSpPr>
          <p:cNvPr id="4" name="Text Placeholder 5">
            <a:extLst>
              <a:ext uri="{FF2B5EF4-FFF2-40B4-BE49-F238E27FC236}">
                <a16:creationId xmlns:a16="http://schemas.microsoft.com/office/drawing/2014/main" id="{13A94574-5E9C-4F51-AF5F-0091CF12CF7E}"/>
              </a:ext>
            </a:extLst>
          </p:cNvPr>
          <p:cNvSpPr txBox="1">
            <a:spLocks/>
          </p:cNvSpPr>
          <p:nvPr/>
        </p:nvSpPr>
        <p:spPr>
          <a:xfrm>
            <a:off x="584200" y="2517145"/>
            <a:ext cx="5149850" cy="4050340"/>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IE" dirty="0"/>
              <a:t>SLAs define Microsoft’s commitment to an Azure service or product</a:t>
            </a:r>
          </a:p>
          <a:p>
            <a:r>
              <a:rPr lang="en-IE" dirty="0"/>
              <a:t>Individual SLAs are available for each Azure product and service</a:t>
            </a:r>
          </a:p>
          <a:p>
            <a:r>
              <a:rPr lang="en-IE" dirty="0"/>
              <a:t>SLAs also define what happens if a service or product fails to meet the designated availability commitments</a:t>
            </a:r>
          </a:p>
        </p:txBody>
      </p:sp>
      <p:pic>
        <p:nvPicPr>
          <p:cNvPr id="5" name="Picture 4" descr="Service Level Agreement icon">
            <a:extLst>
              <a:ext uri="{FF2B5EF4-FFF2-40B4-BE49-F238E27FC236}">
                <a16:creationId xmlns:a16="http://schemas.microsoft.com/office/drawing/2014/main" id="{58AA13B8-61D7-4F9B-BCAB-ED987C1D6E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3460" y="2517145"/>
            <a:ext cx="5509260" cy="3097217"/>
          </a:xfrm>
          <a:prstGeom prst="rect">
            <a:avLst/>
          </a:prstGeom>
        </p:spPr>
      </p:pic>
    </p:spTree>
    <p:extLst>
      <p:ext uri="{BB962C8B-B14F-4D97-AF65-F5344CB8AC3E}">
        <p14:creationId xmlns:p14="http://schemas.microsoft.com/office/powerpoint/2010/main" val="18326138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IE" dirty="0"/>
              <a:t>SLAs for Azure products and services</a:t>
            </a:r>
            <a:endParaRPr lang="en-US" dirty="0"/>
          </a:p>
        </p:txBody>
      </p:sp>
      <p:sp>
        <p:nvSpPr>
          <p:cNvPr id="6" name="Text Placeholder 5"/>
          <p:cNvSpPr>
            <a:spLocks noGrp="1"/>
          </p:cNvSpPr>
          <p:nvPr>
            <p:ph type="body" sz="quarter" idx="10"/>
          </p:nvPr>
        </p:nvSpPr>
        <p:spPr>
          <a:xfrm>
            <a:off x="584200" y="1435497"/>
            <a:ext cx="11018520" cy="3410164"/>
          </a:xfrm>
        </p:spPr>
        <p:txBody>
          <a:bodyPr/>
          <a:lstStyle/>
          <a:p>
            <a:r>
              <a:rPr lang="en-IE" dirty="0"/>
              <a:t>Three key characteristics of SLAs for Azure products and services:</a:t>
            </a:r>
          </a:p>
          <a:p>
            <a:pPr lvl="1"/>
            <a:r>
              <a:rPr lang="en-IE" dirty="0"/>
              <a:t>Performance targets, uptime and connectivity guarantees: Uptime or connectivity rates, such as availability </a:t>
            </a:r>
          </a:p>
          <a:p>
            <a:pPr lvl="1"/>
            <a:r>
              <a:rPr lang="en-IE" dirty="0"/>
              <a:t>Performance targets range:</a:t>
            </a:r>
            <a:r>
              <a:rPr lang="en-IE" b="1" dirty="0"/>
              <a:t> </a:t>
            </a:r>
            <a:r>
              <a:rPr lang="en-IE" dirty="0"/>
              <a:t>Typical SLAs specify performance-target commitments ranging from 99.9 percent (</a:t>
            </a:r>
            <a:r>
              <a:rPr lang="en-IE" i="1" dirty="0"/>
              <a:t>three nines</a:t>
            </a:r>
            <a:r>
              <a:rPr lang="en-IE" dirty="0"/>
              <a:t>) to 99.99 percent (</a:t>
            </a:r>
            <a:r>
              <a:rPr lang="en-IE" i="1" dirty="0"/>
              <a:t>four nines</a:t>
            </a:r>
            <a:r>
              <a:rPr lang="en-IE" dirty="0"/>
              <a:t>)</a:t>
            </a:r>
          </a:p>
          <a:p>
            <a:pPr lvl="1"/>
            <a:r>
              <a:rPr lang="en-IE" dirty="0"/>
              <a:t>Service credits: Percentage of the applicable monthly service fees credited to you if a service fails to meet ALS uptime guarantee</a:t>
            </a:r>
          </a:p>
          <a:p>
            <a:r>
              <a:rPr lang="en-IE" dirty="0"/>
              <a:t>For more information about specific Azure SLAs for individual products and services, see </a:t>
            </a:r>
            <a:r>
              <a:rPr lang="en-IE" dirty="0">
                <a:hlinkClick r:id="rId3"/>
              </a:rPr>
              <a:t>Service Level Agreements</a:t>
            </a:r>
            <a:endParaRPr lang="en-IE" dirty="0"/>
          </a:p>
        </p:txBody>
      </p:sp>
    </p:spTree>
    <p:extLst>
      <p:ext uri="{BB962C8B-B14F-4D97-AF65-F5344CB8AC3E}">
        <p14:creationId xmlns:p14="http://schemas.microsoft.com/office/powerpoint/2010/main" val="2067643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Composite SLAs</a:t>
            </a:r>
          </a:p>
        </p:txBody>
      </p:sp>
      <p:sp>
        <p:nvSpPr>
          <p:cNvPr id="6" name="Text Placeholder 5"/>
          <p:cNvSpPr>
            <a:spLocks noGrp="1"/>
          </p:cNvSpPr>
          <p:nvPr>
            <p:ph type="body" sz="quarter" idx="10"/>
          </p:nvPr>
        </p:nvSpPr>
        <p:spPr>
          <a:xfrm>
            <a:off x="584200" y="1223347"/>
            <a:ext cx="11018520" cy="1600438"/>
          </a:xfrm>
        </p:spPr>
        <p:txBody>
          <a:bodyPr/>
          <a:lstStyle/>
          <a:p>
            <a:r>
              <a:rPr lang="en-IE" dirty="0"/>
              <a:t>At the time of this writing, an App Service web app that writes to Azure SQL Database has the following SLAs:</a:t>
            </a:r>
          </a:p>
          <a:p>
            <a:pPr lvl="1"/>
            <a:r>
              <a:rPr lang="en-IE" dirty="0"/>
              <a:t>App Service Web Apps is 99.95 percent</a:t>
            </a:r>
          </a:p>
          <a:p>
            <a:pPr lvl="1"/>
            <a:r>
              <a:rPr lang="en-IE" dirty="0"/>
              <a:t>SQL Database is 99.99 percent</a:t>
            </a:r>
          </a:p>
        </p:txBody>
      </p:sp>
      <p:sp>
        <p:nvSpPr>
          <p:cNvPr id="4" name="Text Placeholder 5">
            <a:extLst>
              <a:ext uri="{FF2B5EF4-FFF2-40B4-BE49-F238E27FC236}">
                <a16:creationId xmlns:a16="http://schemas.microsoft.com/office/drawing/2014/main" id="{E3613E0B-EFEA-4CD8-A8B2-24C639A8A533}"/>
              </a:ext>
            </a:extLst>
          </p:cNvPr>
          <p:cNvSpPr txBox="1">
            <a:spLocks/>
          </p:cNvSpPr>
          <p:nvPr/>
        </p:nvSpPr>
        <p:spPr>
          <a:xfrm>
            <a:off x="584200" y="3035935"/>
            <a:ext cx="5683250" cy="2671501"/>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IE" b="1" dirty="0"/>
              <a:t>Question</a:t>
            </a:r>
            <a:r>
              <a:rPr lang="en-IE" dirty="0"/>
              <a:t>: What is the maximum downtime you would expect for this application, as across?</a:t>
            </a:r>
          </a:p>
          <a:p>
            <a:r>
              <a:rPr lang="en-IE" b="1" dirty="0"/>
              <a:t>Answer</a:t>
            </a:r>
            <a:r>
              <a:rPr lang="en-IE" dirty="0"/>
              <a:t>: The composite SLA for this application is 99.95% × 99.99% = 99.94%.</a:t>
            </a:r>
          </a:p>
        </p:txBody>
      </p:sp>
      <p:sp>
        <p:nvSpPr>
          <p:cNvPr id="5" name="Text Placeholder 5">
            <a:extLst>
              <a:ext uri="{FF2B5EF4-FFF2-40B4-BE49-F238E27FC236}">
                <a16:creationId xmlns:a16="http://schemas.microsoft.com/office/drawing/2014/main" id="{01F95FE1-DB7A-4766-87C2-9EED1F8FAF6A}"/>
              </a:ext>
            </a:extLst>
          </p:cNvPr>
          <p:cNvSpPr txBox="1">
            <a:spLocks/>
          </p:cNvSpPr>
          <p:nvPr/>
        </p:nvSpPr>
        <p:spPr>
          <a:xfrm>
            <a:off x="584200" y="5822553"/>
            <a:ext cx="11018520" cy="861774"/>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IE" dirty="0"/>
              <a:t>This is lower than the individual SLAs. However, you can construct SLAs to improve overall application SLA.</a:t>
            </a:r>
            <a:endParaRPr lang="en-IE" sz="3600" dirty="0"/>
          </a:p>
        </p:txBody>
      </p:sp>
      <p:pic>
        <p:nvPicPr>
          <p:cNvPr id="7" name="Picture 6" descr="Image representing Web app and its SLA uptime value of 99.95 percent and a SQL database and its SLA value of 99.99 percent.">
            <a:extLst>
              <a:ext uri="{FF2B5EF4-FFF2-40B4-BE49-F238E27FC236}">
                <a16:creationId xmlns:a16="http://schemas.microsoft.com/office/drawing/2014/main" id="{A59014A7-FE09-4105-AE67-2C1D52315D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04700" y="3035935"/>
            <a:ext cx="4689320" cy="2209627"/>
          </a:xfrm>
          <a:prstGeom prst="rect">
            <a:avLst/>
          </a:prstGeom>
        </p:spPr>
      </p:pic>
    </p:spTree>
    <p:extLst>
      <p:ext uri="{BB962C8B-B14F-4D97-AF65-F5344CB8AC3E}">
        <p14:creationId xmlns:p14="http://schemas.microsoft.com/office/powerpoint/2010/main" val="15965836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Improving application SLAs</a:t>
            </a:r>
          </a:p>
        </p:txBody>
      </p:sp>
      <p:sp>
        <p:nvSpPr>
          <p:cNvPr id="6" name="Text Placeholder 5"/>
          <p:cNvSpPr>
            <a:spLocks noGrp="1"/>
          </p:cNvSpPr>
          <p:nvPr>
            <p:ph type="body" sz="quarter" idx="10"/>
          </p:nvPr>
        </p:nvSpPr>
        <p:spPr>
          <a:xfrm>
            <a:off x="584200" y="1435497"/>
            <a:ext cx="11018520" cy="4395049"/>
          </a:xfrm>
        </p:spPr>
        <p:txBody>
          <a:bodyPr/>
          <a:lstStyle/>
          <a:p>
            <a:r>
              <a:rPr lang="en-IE" dirty="0"/>
              <a:t>Azure customers can use SLAs to evaluate how their Azure solutions meet their business requirements, and the needs of their clients and users. By creating their own SLAs, organizations can set performance targets to suit their specific Azure application. This is known as an </a:t>
            </a:r>
            <a:r>
              <a:rPr lang="en-IE" i="1" dirty="0"/>
              <a:t>application SLA</a:t>
            </a:r>
            <a:r>
              <a:rPr lang="en-IE" dirty="0"/>
              <a:t>.</a:t>
            </a:r>
          </a:p>
          <a:p>
            <a:r>
              <a:rPr lang="en-IE" dirty="0"/>
              <a:t>Considerations for defining application SLAs:</a:t>
            </a:r>
          </a:p>
          <a:p>
            <a:pPr lvl="1"/>
            <a:r>
              <a:rPr lang="en-IE" b="1" dirty="0"/>
              <a:t>Self Healing</a:t>
            </a:r>
            <a:r>
              <a:rPr lang="en-IE" dirty="0"/>
              <a:t>: Your Azure solution should be self-diagnosing and self-healing</a:t>
            </a:r>
          </a:p>
          <a:p>
            <a:pPr lvl="1"/>
            <a:r>
              <a:rPr lang="en-IE" b="1" dirty="0"/>
              <a:t>Response Time</a:t>
            </a:r>
            <a:r>
              <a:rPr lang="en-IE" dirty="0"/>
              <a:t>: Responding to failures quickly enough to meet SLA performance targets above four 9’s are difficult to meet</a:t>
            </a:r>
          </a:p>
          <a:p>
            <a:pPr lvl="1"/>
            <a:r>
              <a:rPr lang="en-IE" b="1" dirty="0"/>
              <a:t>Realistically Achievable</a:t>
            </a:r>
            <a:r>
              <a:rPr lang="en-IE" dirty="0"/>
              <a:t>: The smaller the time window for recovery (for example, hourly or daily) the tighter the tolerances and higher the cost</a:t>
            </a:r>
          </a:p>
        </p:txBody>
      </p:sp>
    </p:spTree>
    <p:extLst>
      <p:ext uri="{BB962C8B-B14F-4D97-AF65-F5344CB8AC3E}">
        <p14:creationId xmlns:p14="http://schemas.microsoft.com/office/powerpoint/2010/main" val="1210756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Improving application SLAs - </a:t>
            </a:r>
            <a:r>
              <a:rPr lang="en-US" i="1" dirty="0"/>
              <a:t>continued</a:t>
            </a:r>
            <a:endParaRPr lang="en-US" dirty="0"/>
          </a:p>
        </p:txBody>
      </p:sp>
      <p:sp>
        <p:nvSpPr>
          <p:cNvPr id="6" name="Text Placeholder 5"/>
          <p:cNvSpPr>
            <a:spLocks noGrp="1"/>
          </p:cNvSpPr>
          <p:nvPr>
            <p:ph type="body" sz="quarter" idx="10"/>
          </p:nvPr>
        </p:nvSpPr>
        <p:spPr>
          <a:xfrm>
            <a:off x="584200" y="1435497"/>
            <a:ext cx="11018520" cy="861774"/>
          </a:xfrm>
        </p:spPr>
        <p:txBody>
          <a:bodyPr/>
          <a:lstStyle/>
          <a:p>
            <a:pPr marL="0" indent="0">
              <a:buNone/>
            </a:pPr>
            <a:r>
              <a:rPr lang="en-US" dirty="0"/>
              <a:t>The following table lists the potential cumulative downtime for various SLA levels over different durations</a:t>
            </a:r>
          </a:p>
        </p:txBody>
      </p:sp>
      <p:graphicFrame>
        <p:nvGraphicFramePr>
          <p:cNvPr id="5" name="Table 4" descr="Table of SLA values of 99%, 99.9%, 99.95%, 99.99% and 99.999% and downtime per week, month and year.">
            <a:extLst>
              <a:ext uri="{FF2B5EF4-FFF2-40B4-BE49-F238E27FC236}">
                <a16:creationId xmlns:a16="http://schemas.microsoft.com/office/drawing/2014/main" id="{DC01D5D9-1885-475D-A94C-C18C9AB94741}"/>
              </a:ext>
            </a:extLst>
          </p:cNvPr>
          <p:cNvGraphicFramePr>
            <a:graphicFrameLocks noGrp="1"/>
          </p:cNvGraphicFramePr>
          <p:nvPr>
            <p:extLst>
              <p:ext uri="{D42A27DB-BD31-4B8C-83A1-F6EECF244321}">
                <p14:modId xmlns:p14="http://schemas.microsoft.com/office/powerpoint/2010/main" val="425407576"/>
              </p:ext>
            </p:extLst>
          </p:nvPr>
        </p:nvGraphicFramePr>
        <p:xfrm>
          <a:off x="589278" y="2761059"/>
          <a:ext cx="11013440" cy="3731815"/>
        </p:xfrm>
        <a:graphic>
          <a:graphicData uri="http://schemas.openxmlformats.org/drawingml/2006/table">
            <a:tbl>
              <a:tblPr firstRow="1" bandRow="1">
                <a:tableStyleId>{5C22544A-7EE6-4342-B048-85BDC9FD1C3A}</a:tableStyleId>
              </a:tblPr>
              <a:tblGrid>
                <a:gridCol w="2753360">
                  <a:extLst>
                    <a:ext uri="{9D8B030D-6E8A-4147-A177-3AD203B41FA5}">
                      <a16:colId xmlns:a16="http://schemas.microsoft.com/office/drawing/2014/main" val="2195291948"/>
                    </a:ext>
                  </a:extLst>
                </a:gridCol>
                <a:gridCol w="2753360">
                  <a:extLst>
                    <a:ext uri="{9D8B030D-6E8A-4147-A177-3AD203B41FA5}">
                      <a16:colId xmlns:a16="http://schemas.microsoft.com/office/drawing/2014/main" val="2649456338"/>
                    </a:ext>
                  </a:extLst>
                </a:gridCol>
                <a:gridCol w="2753360">
                  <a:extLst>
                    <a:ext uri="{9D8B030D-6E8A-4147-A177-3AD203B41FA5}">
                      <a16:colId xmlns:a16="http://schemas.microsoft.com/office/drawing/2014/main" val="58935091"/>
                    </a:ext>
                  </a:extLst>
                </a:gridCol>
                <a:gridCol w="2753360">
                  <a:extLst>
                    <a:ext uri="{9D8B030D-6E8A-4147-A177-3AD203B41FA5}">
                      <a16:colId xmlns:a16="http://schemas.microsoft.com/office/drawing/2014/main" val="1681214818"/>
                    </a:ext>
                  </a:extLst>
                </a:gridCol>
              </a:tblGrid>
              <a:tr h="959610">
                <a:tc>
                  <a:txBody>
                    <a:bodyPr/>
                    <a:lstStyle/>
                    <a:p>
                      <a:r>
                        <a:rPr lang="en-US" sz="2600" b="0" kern="1200" dirty="0">
                          <a:solidFill>
                            <a:schemeClr val="tx1"/>
                          </a:solidFill>
                          <a:effectLst/>
                          <a:latin typeface="+mn-lt"/>
                          <a:ea typeface="+mn-ea"/>
                          <a:cs typeface="+mn-cs"/>
                        </a:rPr>
                        <a:t>SLA</a:t>
                      </a:r>
                      <a:endParaRPr lang="en-US" sz="2600" b="0" dirty="0"/>
                    </a:p>
                  </a:txBody>
                  <a:tcPr>
                    <a:solidFill>
                      <a:srgbClr val="00B0F0"/>
                    </a:solidFill>
                  </a:tcPr>
                </a:tc>
                <a:tc>
                  <a:txBody>
                    <a:bodyPr/>
                    <a:lstStyle/>
                    <a:p>
                      <a:r>
                        <a:rPr lang="en-US" sz="2600" b="0" kern="1200" dirty="0">
                          <a:solidFill>
                            <a:schemeClr val="tx1"/>
                          </a:solidFill>
                          <a:effectLst/>
                          <a:latin typeface="+mn-lt"/>
                          <a:ea typeface="+mn-ea"/>
                          <a:cs typeface="+mn-cs"/>
                        </a:rPr>
                        <a:t>Downtime per week </a:t>
                      </a:r>
                      <a:endParaRPr lang="en-US" sz="2600" b="0" dirty="0"/>
                    </a:p>
                  </a:txBody>
                  <a:tcPr>
                    <a:solidFill>
                      <a:srgbClr val="00B0F0"/>
                    </a:solidFill>
                  </a:tcPr>
                </a:tc>
                <a:tc>
                  <a:txBody>
                    <a:bodyPr/>
                    <a:lstStyle/>
                    <a:p>
                      <a:r>
                        <a:rPr lang="en-US" sz="2600" b="0" kern="1200" dirty="0">
                          <a:solidFill>
                            <a:schemeClr val="tx1"/>
                          </a:solidFill>
                          <a:effectLst/>
                          <a:latin typeface="+mn-lt"/>
                          <a:ea typeface="+mn-ea"/>
                          <a:cs typeface="+mn-cs"/>
                        </a:rPr>
                        <a:t>Downtime per month </a:t>
                      </a:r>
                      <a:endParaRPr lang="en-US" sz="2600" b="0" dirty="0"/>
                    </a:p>
                  </a:txBody>
                  <a:tcPr>
                    <a:solidFill>
                      <a:srgbClr val="00B0F0"/>
                    </a:solidFill>
                  </a:tcPr>
                </a:tc>
                <a:tc>
                  <a:txBody>
                    <a:bodyPr/>
                    <a:lstStyle/>
                    <a:p>
                      <a:r>
                        <a:rPr lang="en-US" sz="2600" b="0" kern="1200" dirty="0">
                          <a:solidFill>
                            <a:schemeClr val="tx1"/>
                          </a:solidFill>
                          <a:effectLst/>
                          <a:latin typeface="+mn-lt"/>
                          <a:ea typeface="+mn-ea"/>
                          <a:cs typeface="+mn-cs"/>
                        </a:rPr>
                        <a:t>Downtime per year </a:t>
                      </a:r>
                      <a:endParaRPr lang="en-US" sz="2600" b="0" dirty="0"/>
                    </a:p>
                  </a:txBody>
                  <a:tcPr>
                    <a:solidFill>
                      <a:srgbClr val="00B0F0"/>
                    </a:solidFill>
                  </a:tcPr>
                </a:tc>
                <a:extLst>
                  <a:ext uri="{0D108BD9-81ED-4DB2-BD59-A6C34878D82A}">
                    <a16:rowId xmlns:a16="http://schemas.microsoft.com/office/drawing/2014/main" val="205624202"/>
                  </a:ext>
                </a:extLst>
              </a:tr>
              <a:tr h="555964">
                <a:tc>
                  <a:txBody>
                    <a:bodyPr/>
                    <a:lstStyle/>
                    <a:p>
                      <a:r>
                        <a:rPr lang="en-US" sz="2600" b="0" kern="1200" dirty="0">
                          <a:solidFill>
                            <a:schemeClr val="tx1"/>
                          </a:solidFill>
                          <a:effectLst/>
                          <a:latin typeface="+mn-lt"/>
                          <a:ea typeface="+mn-ea"/>
                          <a:cs typeface="+mn-cs"/>
                        </a:rPr>
                        <a:t>99% </a:t>
                      </a:r>
                      <a:endParaRPr lang="en-US" sz="2600" b="0" dirty="0"/>
                    </a:p>
                  </a:txBody>
                  <a:tcPr>
                    <a:solidFill>
                      <a:schemeClr val="accent1">
                        <a:lumMod val="20000"/>
                        <a:lumOff val="80000"/>
                      </a:schemeClr>
                    </a:solidFill>
                  </a:tcPr>
                </a:tc>
                <a:tc>
                  <a:txBody>
                    <a:bodyPr/>
                    <a:lstStyle/>
                    <a:p>
                      <a:r>
                        <a:rPr lang="en-US" sz="2600" b="0" kern="1200" dirty="0">
                          <a:solidFill>
                            <a:schemeClr val="tx1"/>
                          </a:solidFill>
                          <a:effectLst/>
                          <a:latin typeface="+mn-lt"/>
                          <a:ea typeface="+mn-ea"/>
                          <a:cs typeface="+mn-cs"/>
                        </a:rPr>
                        <a:t>1.68 hours </a:t>
                      </a:r>
                      <a:endParaRPr lang="en-US" sz="2600" b="0" dirty="0"/>
                    </a:p>
                  </a:txBody>
                  <a:tcPr>
                    <a:solidFill>
                      <a:schemeClr val="accent1">
                        <a:lumMod val="20000"/>
                        <a:lumOff val="80000"/>
                      </a:schemeClr>
                    </a:solidFill>
                  </a:tcPr>
                </a:tc>
                <a:tc>
                  <a:txBody>
                    <a:bodyPr/>
                    <a:lstStyle/>
                    <a:p>
                      <a:r>
                        <a:rPr lang="en-US" sz="2600" b="0" kern="1200" dirty="0">
                          <a:solidFill>
                            <a:schemeClr val="tx1"/>
                          </a:solidFill>
                          <a:effectLst/>
                          <a:latin typeface="+mn-lt"/>
                          <a:ea typeface="+mn-ea"/>
                          <a:cs typeface="+mn-cs"/>
                        </a:rPr>
                        <a:t>7.2 hours </a:t>
                      </a:r>
                      <a:endParaRPr lang="en-US" sz="2600" b="0" dirty="0"/>
                    </a:p>
                  </a:txBody>
                  <a:tcPr>
                    <a:solidFill>
                      <a:schemeClr val="accent1">
                        <a:lumMod val="20000"/>
                        <a:lumOff val="80000"/>
                      </a:schemeClr>
                    </a:solidFill>
                  </a:tcPr>
                </a:tc>
                <a:tc>
                  <a:txBody>
                    <a:bodyPr/>
                    <a:lstStyle/>
                    <a:p>
                      <a:r>
                        <a:rPr lang="en-US" sz="2600" b="0" kern="1200" dirty="0">
                          <a:solidFill>
                            <a:schemeClr val="tx1"/>
                          </a:solidFill>
                          <a:effectLst/>
                          <a:latin typeface="+mn-lt"/>
                          <a:ea typeface="+mn-ea"/>
                          <a:cs typeface="+mn-cs"/>
                        </a:rPr>
                        <a:t>3.65 days </a:t>
                      </a:r>
                      <a:endParaRPr lang="en-US" sz="2600" b="0" dirty="0"/>
                    </a:p>
                  </a:txBody>
                  <a:tcPr>
                    <a:solidFill>
                      <a:schemeClr val="accent1">
                        <a:lumMod val="20000"/>
                        <a:lumOff val="80000"/>
                      </a:schemeClr>
                    </a:solidFill>
                  </a:tcPr>
                </a:tc>
                <a:extLst>
                  <a:ext uri="{0D108BD9-81ED-4DB2-BD59-A6C34878D82A}">
                    <a16:rowId xmlns:a16="http://schemas.microsoft.com/office/drawing/2014/main" val="162034211"/>
                  </a:ext>
                </a:extLst>
              </a:tr>
              <a:tr h="555964">
                <a:tc>
                  <a:txBody>
                    <a:bodyPr/>
                    <a:lstStyle/>
                    <a:p>
                      <a:r>
                        <a:rPr lang="en-US" sz="2600" b="0" kern="1200" dirty="0">
                          <a:solidFill>
                            <a:schemeClr val="tx1"/>
                          </a:solidFill>
                          <a:effectLst/>
                          <a:latin typeface="+mn-lt"/>
                          <a:ea typeface="+mn-ea"/>
                          <a:cs typeface="+mn-cs"/>
                        </a:rPr>
                        <a:t>99.9% </a:t>
                      </a:r>
                      <a:endParaRPr lang="en-US" sz="2600" b="0" dirty="0"/>
                    </a:p>
                  </a:txBody>
                  <a:tcPr>
                    <a:solidFill>
                      <a:schemeClr val="accent1">
                        <a:lumMod val="20000"/>
                        <a:lumOff val="80000"/>
                      </a:schemeClr>
                    </a:solidFill>
                  </a:tcPr>
                </a:tc>
                <a:tc>
                  <a:txBody>
                    <a:bodyPr/>
                    <a:lstStyle/>
                    <a:p>
                      <a:r>
                        <a:rPr lang="en-US" sz="2600" b="0" kern="1200" dirty="0">
                          <a:solidFill>
                            <a:schemeClr val="tx1"/>
                          </a:solidFill>
                          <a:effectLst/>
                          <a:latin typeface="+mn-lt"/>
                          <a:ea typeface="+mn-ea"/>
                          <a:cs typeface="+mn-cs"/>
                        </a:rPr>
                        <a:t>10.1 minutes </a:t>
                      </a:r>
                      <a:endParaRPr lang="en-US" sz="2600" b="0" dirty="0"/>
                    </a:p>
                  </a:txBody>
                  <a:tcPr>
                    <a:solidFill>
                      <a:schemeClr val="accent1">
                        <a:lumMod val="20000"/>
                        <a:lumOff val="80000"/>
                      </a:schemeClr>
                    </a:solidFill>
                  </a:tcPr>
                </a:tc>
                <a:tc>
                  <a:txBody>
                    <a:bodyPr/>
                    <a:lstStyle/>
                    <a:p>
                      <a:r>
                        <a:rPr lang="en-US" sz="2600" b="0" kern="1200" dirty="0">
                          <a:solidFill>
                            <a:schemeClr val="tx1"/>
                          </a:solidFill>
                          <a:effectLst/>
                          <a:latin typeface="+mn-lt"/>
                          <a:ea typeface="+mn-ea"/>
                          <a:cs typeface="+mn-cs"/>
                        </a:rPr>
                        <a:t>43.2 minutes </a:t>
                      </a:r>
                      <a:endParaRPr lang="en-US" sz="2600" b="0" dirty="0"/>
                    </a:p>
                  </a:txBody>
                  <a:tcPr>
                    <a:solidFill>
                      <a:schemeClr val="accent1">
                        <a:lumMod val="20000"/>
                        <a:lumOff val="80000"/>
                      </a:schemeClr>
                    </a:solidFill>
                  </a:tcPr>
                </a:tc>
                <a:tc>
                  <a:txBody>
                    <a:bodyPr/>
                    <a:lstStyle/>
                    <a:p>
                      <a:r>
                        <a:rPr lang="en-US" sz="2600" b="0" kern="1200" dirty="0">
                          <a:solidFill>
                            <a:schemeClr val="tx1"/>
                          </a:solidFill>
                          <a:effectLst/>
                          <a:latin typeface="+mn-lt"/>
                          <a:ea typeface="+mn-ea"/>
                          <a:cs typeface="+mn-cs"/>
                        </a:rPr>
                        <a:t>8.76 hours </a:t>
                      </a:r>
                      <a:endParaRPr lang="en-US" sz="2600" b="0" dirty="0"/>
                    </a:p>
                  </a:txBody>
                  <a:tcPr>
                    <a:solidFill>
                      <a:schemeClr val="accent1">
                        <a:lumMod val="20000"/>
                        <a:lumOff val="80000"/>
                      </a:schemeClr>
                    </a:solidFill>
                  </a:tcPr>
                </a:tc>
                <a:extLst>
                  <a:ext uri="{0D108BD9-81ED-4DB2-BD59-A6C34878D82A}">
                    <a16:rowId xmlns:a16="http://schemas.microsoft.com/office/drawing/2014/main" val="3969314118"/>
                  </a:ext>
                </a:extLst>
              </a:tr>
              <a:tr h="555964">
                <a:tc>
                  <a:txBody>
                    <a:bodyPr/>
                    <a:lstStyle/>
                    <a:p>
                      <a:r>
                        <a:rPr lang="en-US" sz="2600" b="0" kern="1200" dirty="0">
                          <a:solidFill>
                            <a:schemeClr val="tx1"/>
                          </a:solidFill>
                          <a:effectLst/>
                          <a:latin typeface="+mn-lt"/>
                          <a:ea typeface="+mn-ea"/>
                          <a:cs typeface="+mn-cs"/>
                        </a:rPr>
                        <a:t>99.95% </a:t>
                      </a:r>
                      <a:endParaRPr lang="en-US" sz="2600" b="0" dirty="0"/>
                    </a:p>
                  </a:txBody>
                  <a:tcPr>
                    <a:solidFill>
                      <a:schemeClr val="accent1">
                        <a:lumMod val="20000"/>
                        <a:lumOff val="80000"/>
                      </a:schemeClr>
                    </a:solidFill>
                  </a:tcPr>
                </a:tc>
                <a:tc>
                  <a:txBody>
                    <a:bodyPr/>
                    <a:lstStyle/>
                    <a:p>
                      <a:r>
                        <a:rPr lang="en-US" sz="2600" b="0" kern="1200" dirty="0">
                          <a:solidFill>
                            <a:schemeClr val="tx1"/>
                          </a:solidFill>
                          <a:effectLst/>
                          <a:latin typeface="+mn-lt"/>
                          <a:ea typeface="+mn-ea"/>
                          <a:cs typeface="+mn-cs"/>
                        </a:rPr>
                        <a:t>5 minutes </a:t>
                      </a:r>
                      <a:endParaRPr lang="en-US" sz="2600" b="0" dirty="0"/>
                    </a:p>
                  </a:txBody>
                  <a:tcPr>
                    <a:solidFill>
                      <a:schemeClr val="accent1">
                        <a:lumMod val="20000"/>
                        <a:lumOff val="80000"/>
                      </a:schemeClr>
                    </a:solidFill>
                  </a:tcPr>
                </a:tc>
                <a:tc>
                  <a:txBody>
                    <a:bodyPr/>
                    <a:lstStyle/>
                    <a:p>
                      <a:r>
                        <a:rPr lang="en-US" sz="2600" b="0" kern="1200" dirty="0">
                          <a:solidFill>
                            <a:schemeClr val="tx1"/>
                          </a:solidFill>
                          <a:effectLst/>
                          <a:latin typeface="+mn-lt"/>
                          <a:ea typeface="+mn-ea"/>
                          <a:cs typeface="+mn-cs"/>
                        </a:rPr>
                        <a:t>21.6 minutes </a:t>
                      </a:r>
                      <a:endParaRPr lang="en-US" sz="2600" b="0" dirty="0"/>
                    </a:p>
                  </a:txBody>
                  <a:tcPr>
                    <a:solidFill>
                      <a:schemeClr val="accent1">
                        <a:lumMod val="20000"/>
                        <a:lumOff val="80000"/>
                      </a:schemeClr>
                    </a:solidFill>
                  </a:tcPr>
                </a:tc>
                <a:tc>
                  <a:txBody>
                    <a:bodyPr/>
                    <a:lstStyle/>
                    <a:p>
                      <a:r>
                        <a:rPr lang="en-US" sz="2600" b="0" kern="1200" dirty="0">
                          <a:solidFill>
                            <a:schemeClr val="tx1"/>
                          </a:solidFill>
                          <a:effectLst/>
                          <a:latin typeface="+mn-lt"/>
                          <a:ea typeface="+mn-ea"/>
                          <a:cs typeface="+mn-cs"/>
                        </a:rPr>
                        <a:t>4.38 hours </a:t>
                      </a:r>
                      <a:endParaRPr lang="en-US" sz="2600" b="0" dirty="0"/>
                    </a:p>
                  </a:txBody>
                  <a:tcPr>
                    <a:solidFill>
                      <a:schemeClr val="accent1">
                        <a:lumMod val="20000"/>
                        <a:lumOff val="80000"/>
                      </a:schemeClr>
                    </a:solidFill>
                  </a:tcPr>
                </a:tc>
                <a:extLst>
                  <a:ext uri="{0D108BD9-81ED-4DB2-BD59-A6C34878D82A}">
                    <a16:rowId xmlns:a16="http://schemas.microsoft.com/office/drawing/2014/main" val="41533323"/>
                  </a:ext>
                </a:extLst>
              </a:tr>
              <a:tr h="548349">
                <a:tc>
                  <a:txBody>
                    <a:bodyPr/>
                    <a:lstStyle/>
                    <a:p>
                      <a:r>
                        <a:rPr lang="en-US" sz="2600" b="0" kern="1200" dirty="0">
                          <a:solidFill>
                            <a:schemeClr val="tx1"/>
                          </a:solidFill>
                          <a:effectLst/>
                          <a:latin typeface="+mn-lt"/>
                          <a:ea typeface="+mn-ea"/>
                          <a:cs typeface="+mn-cs"/>
                        </a:rPr>
                        <a:t>99.99% </a:t>
                      </a:r>
                      <a:endParaRPr lang="en-US" sz="2600" b="0" dirty="0"/>
                    </a:p>
                  </a:txBody>
                  <a:tcPr>
                    <a:solidFill>
                      <a:schemeClr val="accent1">
                        <a:lumMod val="20000"/>
                        <a:lumOff val="80000"/>
                      </a:schemeClr>
                    </a:solidFill>
                  </a:tcPr>
                </a:tc>
                <a:tc>
                  <a:txBody>
                    <a:bodyPr/>
                    <a:lstStyle/>
                    <a:p>
                      <a:r>
                        <a:rPr lang="en-US" sz="2600" b="0" kern="1200" dirty="0">
                          <a:solidFill>
                            <a:schemeClr val="tx1"/>
                          </a:solidFill>
                          <a:effectLst/>
                          <a:latin typeface="+mn-lt"/>
                          <a:ea typeface="+mn-ea"/>
                          <a:cs typeface="+mn-cs"/>
                        </a:rPr>
                        <a:t>1.01 minutes </a:t>
                      </a:r>
                      <a:endParaRPr lang="en-US" sz="2600" b="0" dirty="0"/>
                    </a:p>
                  </a:txBody>
                  <a:tcPr>
                    <a:solidFill>
                      <a:schemeClr val="accent1">
                        <a:lumMod val="20000"/>
                        <a:lumOff val="80000"/>
                      </a:schemeClr>
                    </a:solidFill>
                  </a:tcPr>
                </a:tc>
                <a:tc>
                  <a:txBody>
                    <a:bodyPr/>
                    <a:lstStyle/>
                    <a:p>
                      <a:r>
                        <a:rPr lang="en-US" sz="2600" b="0" kern="1200" dirty="0">
                          <a:solidFill>
                            <a:schemeClr val="tx1"/>
                          </a:solidFill>
                          <a:effectLst/>
                          <a:latin typeface="+mn-lt"/>
                          <a:ea typeface="+mn-ea"/>
                          <a:cs typeface="+mn-cs"/>
                        </a:rPr>
                        <a:t>4.32 minutes </a:t>
                      </a:r>
                      <a:endParaRPr lang="en-US" sz="2600" b="0" dirty="0"/>
                    </a:p>
                  </a:txBody>
                  <a:tcPr>
                    <a:solidFill>
                      <a:schemeClr val="accent1">
                        <a:lumMod val="20000"/>
                        <a:lumOff val="80000"/>
                      </a:schemeClr>
                    </a:solidFill>
                  </a:tcPr>
                </a:tc>
                <a:tc>
                  <a:txBody>
                    <a:bodyPr/>
                    <a:lstStyle/>
                    <a:p>
                      <a:r>
                        <a:rPr lang="en-US" sz="2600" b="0" kern="1200" dirty="0">
                          <a:solidFill>
                            <a:schemeClr val="tx1"/>
                          </a:solidFill>
                          <a:effectLst/>
                          <a:latin typeface="+mn-lt"/>
                          <a:ea typeface="+mn-ea"/>
                          <a:cs typeface="+mn-cs"/>
                        </a:rPr>
                        <a:t>52.56 minutes </a:t>
                      </a:r>
                      <a:endParaRPr lang="en-US" sz="2600" b="0" dirty="0"/>
                    </a:p>
                  </a:txBody>
                  <a:tcPr>
                    <a:solidFill>
                      <a:schemeClr val="accent1">
                        <a:lumMod val="20000"/>
                        <a:lumOff val="80000"/>
                      </a:schemeClr>
                    </a:solidFill>
                  </a:tcPr>
                </a:tc>
                <a:extLst>
                  <a:ext uri="{0D108BD9-81ED-4DB2-BD59-A6C34878D82A}">
                    <a16:rowId xmlns:a16="http://schemas.microsoft.com/office/drawing/2014/main" val="973329913"/>
                  </a:ext>
                </a:extLst>
              </a:tr>
              <a:tr h="555964">
                <a:tc>
                  <a:txBody>
                    <a:bodyPr/>
                    <a:lstStyle/>
                    <a:p>
                      <a:r>
                        <a:rPr lang="en-US" sz="2600" b="0" kern="1200" dirty="0">
                          <a:solidFill>
                            <a:schemeClr val="tx1"/>
                          </a:solidFill>
                          <a:effectLst/>
                          <a:latin typeface="+mn-lt"/>
                          <a:ea typeface="+mn-ea"/>
                          <a:cs typeface="+mn-cs"/>
                        </a:rPr>
                        <a:t>99.999% </a:t>
                      </a:r>
                      <a:endParaRPr lang="en-US" sz="2600" b="0" dirty="0"/>
                    </a:p>
                  </a:txBody>
                  <a:tcPr>
                    <a:solidFill>
                      <a:schemeClr val="accent1">
                        <a:lumMod val="20000"/>
                        <a:lumOff val="80000"/>
                      </a:schemeClr>
                    </a:solidFill>
                  </a:tcPr>
                </a:tc>
                <a:tc>
                  <a:txBody>
                    <a:bodyPr/>
                    <a:lstStyle/>
                    <a:p>
                      <a:r>
                        <a:rPr lang="en-US" sz="2600" b="0" kern="1200" dirty="0">
                          <a:solidFill>
                            <a:schemeClr val="tx1"/>
                          </a:solidFill>
                          <a:effectLst/>
                          <a:latin typeface="+mn-lt"/>
                          <a:ea typeface="+mn-ea"/>
                          <a:cs typeface="+mn-cs"/>
                        </a:rPr>
                        <a:t>6 seconds </a:t>
                      </a:r>
                      <a:endParaRPr lang="en-US" sz="2600" b="0" dirty="0"/>
                    </a:p>
                  </a:txBody>
                  <a:tcPr>
                    <a:solidFill>
                      <a:schemeClr val="accent1">
                        <a:lumMod val="20000"/>
                        <a:lumOff val="80000"/>
                      </a:schemeClr>
                    </a:solidFill>
                  </a:tcPr>
                </a:tc>
                <a:tc>
                  <a:txBody>
                    <a:bodyPr/>
                    <a:lstStyle/>
                    <a:p>
                      <a:r>
                        <a:rPr lang="en-US" sz="2600" b="0" kern="1200" dirty="0">
                          <a:solidFill>
                            <a:schemeClr val="tx1"/>
                          </a:solidFill>
                          <a:effectLst/>
                          <a:latin typeface="+mn-lt"/>
                          <a:ea typeface="+mn-ea"/>
                          <a:cs typeface="+mn-cs"/>
                        </a:rPr>
                        <a:t>25.9 seconds </a:t>
                      </a:r>
                      <a:endParaRPr lang="en-US" sz="2600" b="0" dirty="0"/>
                    </a:p>
                  </a:txBody>
                  <a:tcPr>
                    <a:solidFill>
                      <a:schemeClr val="accent1">
                        <a:lumMod val="20000"/>
                        <a:lumOff val="80000"/>
                      </a:schemeClr>
                    </a:solidFill>
                  </a:tcPr>
                </a:tc>
                <a:tc>
                  <a:txBody>
                    <a:bodyPr/>
                    <a:lstStyle/>
                    <a:p>
                      <a:r>
                        <a:rPr lang="en-US" sz="2600" b="0" kern="1200" dirty="0">
                          <a:solidFill>
                            <a:schemeClr val="tx1"/>
                          </a:solidFill>
                          <a:effectLst/>
                          <a:latin typeface="+mn-lt"/>
                          <a:ea typeface="+mn-ea"/>
                          <a:cs typeface="+mn-cs"/>
                        </a:rPr>
                        <a:t>5.26 minutes </a:t>
                      </a:r>
                      <a:endParaRPr lang="en-US" sz="2600" b="0" dirty="0"/>
                    </a:p>
                  </a:txBody>
                  <a:tcPr>
                    <a:solidFill>
                      <a:schemeClr val="accent1">
                        <a:lumMod val="20000"/>
                        <a:lumOff val="80000"/>
                      </a:schemeClr>
                    </a:solidFill>
                  </a:tcPr>
                </a:tc>
                <a:extLst>
                  <a:ext uri="{0D108BD9-81ED-4DB2-BD59-A6C34878D82A}">
                    <a16:rowId xmlns:a16="http://schemas.microsoft.com/office/drawing/2014/main" val="1141762826"/>
                  </a:ext>
                </a:extLst>
              </a:tr>
            </a:tbl>
          </a:graphicData>
        </a:graphic>
      </p:graphicFrame>
    </p:spTree>
    <p:extLst>
      <p:ext uri="{BB962C8B-B14F-4D97-AF65-F5344CB8AC3E}">
        <p14:creationId xmlns:p14="http://schemas.microsoft.com/office/powerpoint/2010/main" val="8916129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Module 4 – Learning objectives</a:t>
            </a:r>
          </a:p>
        </p:txBody>
      </p:sp>
      <p:sp>
        <p:nvSpPr>
          <p:cNvPr id="6" name="Text Placeholder 5"/>
          <p:cNvSpPr>
            <a:spLocks noGrp="1"/>
          </p:cNvSpPr>
          <p:nvPr>
            <p:ph type="body" sz="quarter" idx="10"/>
          </p:nvPr>
        </p:nvSpPr>
        <p:spPr>
          <a:xfrm>
            <a:off x="586390" y="1434370"/>
            <a:ext cx="11018520" cy="3360920"/>
          </a:xfrm>
        </p:spPr>
        <p:txBody>
          <a:bodyPr/>
          <a:lstStyle/>
          <a:p>
            <a:pPr marL="457200" indent="-457200">
              <a:buFont typeface="Arial" panose="020B0604020202020204" pitchFamily="34" charset="0"/>
              <a:buChar char="•"/>
            </a:pPr>
            <a:r>
              <a:rPr lang="en-IE" dirty="0"/>
              <a:t>Understand and describe Microsoft Azure subscriptions and management groups</a:t>
            </a:r>
          </a:p>
          <a:p>
            <a:pPr marL="457200" indent="-457200">
              <a:buFont typeface="Arial" panose="020B0604020202020204" pitchFamily="34" charset="0"/>
              <a:buChar char="•"/>
            </a:pPr>
            <a:r>
              <a:rPr lang="en-IE" dirty="0"/>
              <a:t>Recognize ways to plan and manage Azure costs</a:t>
            </a:r>
          </a:p>
          <a:p>
            <a:pPr marL="457200" indent="-457200">
              <a:buFont typeface="Arial" panose="020B0604020202020204" pitchFamily="34" charset="0"/>
              <a:buChar char="•"/>
            </a:pPr>
            <a:r>
              <a:rPr lang="en-IE" dirty="0"/>
              <a:t>Understand Azure support options</a:t>
            </a:r>
          </a:p>
          <a:p>
            <a:pPr marL="457200" indent="-457200">
              <a:buFont typeface="Arial" panose="020B0604020202020204" pitchFamily="34" charset="0"/>
              <a:buChar char="•"/>
            </a:pPr>
            <a:r>
              <a:rPr lang="en-IE" dirty="0"/>
              <a:t>Understand and describe features of Azure Service Level Agreements (SLAs)</a:t>
            </a:r>
          </a:p>
          <a:p>
            <a:pPr marL="457200" indent="-457200">
              <a:buFont typeface="Arial" panose="020B0604020202020204" pitchFamily="34" charset="0"/>
              <a:buChar char="•"/>
            </a:pPr>
            <a:r>
              <a:rPr lang="en-IE" dirty="0"/>
              <a:t>Understand and describe the service lifecycle in Azure</a:t>
            </a:r>
          </a:p>
        </p:txBody>
      </p:sp>
    </p:spTree>
    <p:extLst>
      <p:ext uri="{BB962C8B-B14F-4D97-AF65-F5344CB8AC3E}">
        <p14:creationId xmlns:p14="http://schemas.microsoft.com/office/powerpoint/2010/main" val="3957722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4199" y="3033713"/>
            <a:ext cx="10270067" cy="498598"/>
          </a:xfrm>
        </p:spPr>
        <p:txBody>
          <a:bodyPr/>
          <a:lstStyle/>
          <a:p>
            <a:r>
              <a:rPr lang="en-US" dirty="0">
                <a:latin typeface="Segoe UI Semibold (Headings)"/>
              </a:rPr>
              <a:t>Lesson 06: Service lifecycle in Azure</a:t>
            </a:r>
            <a:endParaRPr lang="en-US" dirty="0"/>
          </a:p>
        </p:txBody>
      </p:sp>
    </p:spTree>
    <p:extLst>
      <p:ext uri="{BB962C8B-B14F-4D97-AF65-F5344CB8AC3E}">
        <p14:creationId xmlns:p14="http://schemas.microsoft.com/office/powerpoint/2010/main" val="14477170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IE" dirty="0"/>
              <a:t>Public and private preview features</a:t>
            </a:r>
            <a:endParaRPr lang="en-US" dirty="0"/>
          </a:p>
        </p:txBody>
      </p:sp>
      <p:sp>
        <p:nvSpPr>
          <p:cNvPr id="6" name="Text Placeholder 5"/>
          <p:cNvSpPr>
            <a:spLocks noGrp="1"/>
          </p:cNvSpPr>
          <p:nvPr>
            <p:ph type="body" sz="quarter" idx="10"/>
          </p:nvPr>
        </p:nvSpPr>
        <p:spPr>
          <a:xfrm>
            <a:off x="584200" y="1435497"/>
            <a:ext cx="11018520" cy="2942344"/>
          </a:xfrm>
        </p:spPr>
        <p:txBody>
          <a:bodyPr/>
          <a:lstStyle/>
          <a:p>
            <a:r>
              <a:rPr lang="en-IE" dirty="0"/>
              <a:t>Microsoft offer previews of Azure features for evaluation purposes. </a:t>
            </a:r>
          </a:p>
          <a:p>
            <a:r>
              <a:rPr lang="en-IE" dirty="0"/>
              <a:t>With Azure previews, you can test beta and other pre-release features, products, services, software, and regions.</a:t>
            </a:r>
          </a:p>
          <a:p>
            <a:r>
              <a:rPr lang="en-IE" dirty="0"/>
              <a:t>There are two types of Azure preview modes:</a:t>
            </a:r>
          </a:p>
          <a:p>
            <a:pPr lvl="1"/>
            <a:r>
              <a:rPr lang="en-IE" b="1" dirty="0"/>
              <a:t>Private Preview</a:t>
            </a:r>
            <a:r>
              <a:rPr lang="en-IE" dirty="0"/>
              <a:t>: An Azure feature is available to certain Azure customers for evaluation purposes</a:t>
            </a:r>
          </a:p>
          <a:p>
            <a:pPr lvl="1"/>
            <a:r>
              <a:rPr lang="en-IE" b="1" dirty="0"/>
              <a:t>Public Preview</a:t>
            </a:r>
            <a:r>
              <a:rPr lang="en-IE" dirty="0"/>
              <a:t>: An Azure feature is available to all Azure customers for evaluation purposes</a:t>
            </a:r>
          </a:p>
        </p:txBody>
      </p:sp>
    </p:spTree>
    <p:extLst>
      <p:ext uri="{BB962C8B-B14F-4D97-AF65-F5344CB8AC3E}">
        <p14:creationId xmlns:p14="http://schemas.microsoft.com/office/powerpoint/2010/main" val="2792370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IE" dirty="0"/>
              <a:t>How to access preview features</a:t>
            </a:r>
            <a:endParaRPr lang="en-US" dirty="0"/>
          </a:p>
        </p:txBody>
      </p:sp>
      <p:sp>
        <p:nvSpPr>
          <p:cNvPr id="6" name="Text Placeholder 5"/>
          <p:cNvSpPr>
            <a:spLocks noGrp="1"/>
          </p:cNvSpPr>
          <p:nvPr>
            <p:ph type="body" sz="quarter" idx="10"/>
          </p:nvPr>
        </p:nvSpPr>
        <p:spPr>
          <a:xfrm>
            <a:off x="586390" y="1434370"/>
            <a:ext cx="11018520" cy="3681008"/>
          </a:xfrm>
        </p:spPr>
        <p:txBody>
          <a:bodyPr/>
          <a:lstStyle/>
          <a:p>
            <a:pPr marL="457200" indent="-457200">
              <a:buFont typeface="Arial" panose="020B0604020202020204" pitchFamily="34" charset="0"/>
              <a:buChar char="•"/>
            </a:pPr>
            <a:r>
              <a:rPr lang="en-IE" dirty="0"/>
              <a:t>Review a list of preview features that are available for evaluation at </a:t>
            </a:r>
            <a:r>
              <a:rPr lang="en-IE" dirty="0">
                <a:hlinkClick r:id="rId3"/>
              </a:rPr>
              <a:t>Azure Preview Features</a:t>
            </a:r>
            <a:r>
              <a:rPr lang="en-IE" dirty="0"/>
              <a:t> </a:t>
            </a:r>
          </a:p>
          <a:p>
            <a:pPr marL="457200" indent="-457200">
              <a:buFont typeface="Arial" panose="020B0604020202020204" pitchFamily="34" charset="0"/>
              <a:buChar char="•"/>
            </a:pPr>
            <a:r>
              <a:rPr lang="en-IE" dirty="0"/>
              <a:t>To preview a feature, select the </a:t>
            </a:r>
            <a:r>
              <a:rPr lang="en-IE" b="1" dirty="0"/>
              <a:t>Try it</a:t>
            </a:r>
            <a:r>
              <a:rPr lang="en-IE" dirty="0"/>
              <a:t> button for the applicable feature </a:t>
            </a:r>
          </a:p>
          <a:p>
            <a:pPr marL="457200" indent="-457200">
              <a:buFont typeface="Arial" panose="020B0604020202020204" pitchFamily="34" charset="0"/>
              <a:buChar char="•"/>
            </a:pPr>
            <a:r>
              <a:rPr lang="en-IE" dirty="0"/>
              <a:t>Portal Preview features:</a:t>
            </a:r>
          </a:p>
          <a:p>
            <a:pPr marL="571500" lvl="1" indent="-342900">
              <a:buFont typeface="Arial" panose="020B0604020202020204" pitchFamily="34" charset="0"/>
              <a:buChar char="•"/>
            </a:pPr>
            <a:r>
              <a:rPr lang="en-IE" dirty="0"/>
              <a:t>Access preview features that are specific to the Azure Portal from the </a:t>
            </a:r>
            <a:r>
              <a:rPr lang="en-IE" dirty="0">
                <a:hlinkClick r:id="rId4"/>
              </a:rPr>
              <a:t>Portal Preview Features</a:t>
            </a:r>
            <a:r>
              <a:rPr lang="en-IE" dirty="0"/>
              <a:t> page.</a:t>
            </a:r>
          </a:p>
          <a:p>
            <a:pPr marL="571500" lvl="1" indent="-342900">
              <a:buFont typeface="Arial" panose="020B0604020202020204" pitchFamily="34" charset="0"/>
              <a:buChar char="•"/>
            </a:pPr>
            <a:r>
              <a:rPr lang="en-IE" dirty="0"/>
              <a:t>Typical portal preview features provide performance, navigation, and accessibility improvements to the Azure portal interface</a:t>
            </a:r>
          </a:p>
        </p:txBody>
      </p:sp>
    </p:spTree>
    <p:extLst>
      <p:ext uri="{BB962C8B-B14F-4D97-AF65-F5344CB8AC3E}">
        <p14:creationId xmlns:p14="http://schemas.microsoft.com/office/powerpoint/2010/main" val="2226737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General Availability</a:t>
            </a:r>
          </a:p>
        </p:txBody>
      </p:sp>
      <p:sp>
        <p:nvSpPr>
          <p:cNvPr id="6" name="Text Placeholder 5"/>
          <p:cNvSpPr>
            <a:spLocks noGrp="1"/>
          </p:cNvSpPr>
          <p:nvPr>
            <p:ph type="body" sz="quarter" idx="10"/>
          </p:nvPr>
        </p:nvSpPr>
        <p:spPr>
          <a:xfrm>
            <a:off x="588262" y="1298903"/>
            <a:ext cx="6371337" cy="5773888"/>
          </a:xfrm>
        </p:spPr>
        <p:txBody>
          <a:bodyPr/>
          <a:lstStyle/>
          <a:p>
            <a:pPr marL="457200" indent="-457200">
              <a:buFont typeface="Arial" panose="020B0604020202020204" pitchFamily="34" charset="0"/>
              <a:buChar char="•"/>
            </a:pPr>
            <a:r>
              <a:rPr lang="en-IE" dirty="0"/>
              <a:t>Once a feature is evaluated and tested successfully, it might be released to customers as part of Azure's default product, service, or feature set</a:t>
            </a:r>
          </a:p>
          <a:p>
            <a:pPr marL="457200" indent="-457200">
              <a:buFont typeface="Arial" panose="020B0604020202020204" pitchFamily="34" charset="0"/>
              <a:buChar char="•"/>
            </a:pPr>
            <a:r>
              <a:rPr lang="en-IE" dirty="0"/>
              <a:t>Bugs for features and products go through their lifecycle as in the graphic across.</a:t>
            </a:r>
          </a:p>
          <a:p>
            <a:pPr marL="457200" indent="-457200">
              <a:buFont typeface="Arial" panose="020B0604020202020204" pitchFamily="34" charset="0"/>
              <a:buChar char="•"/>
            </a:pPr>
            <a:r>
              <a:rPr lang="en-IE" dirty="0"/>
              <a:t>Once the feature meets a specific criteria the feature is released to all Azure customers, and this release is referred to </a:t>
            </a:r>
            <a:r>
              <a:rPr lang="en-IE" i="1" dirty="0"/>
              <a:t>general availability.</a:t>
            </a:r>
            <a:endParaRPr lang="en-IE" dirty="0"/>
          </a:p>
        </p:txBody>
      </p:sp>
      <p:pic>
        <p:nvPicPr>
          <p:cNvPr id="4" name="Picture 3" descr="lifecycle of a feature bug image">
            <a:extLst>
              <a:ext uri="{FF2B5EF4-FFF2-40B4-BE49-F238E27FC236}">
                <a16:creationId xmlns:a16="http://schemas.microsoft.com/office/drawing/2014/main" id="{9FB0A6DA-5D3B-49F3-9DB8-A79AF76238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18154" y="1011198"/>
            <a:ext cx="3367583" cy="5481676"/>
          </a:xfrm>
          <a:prstGeom prst="rect">
            <a:avLst/>
          </a:prstGeom>
        </p:spPr>
      </p:pic>
    </p:spTree>
    <p:extLst>
      <p:ext uri="{BB962C8B-B14F-4D97-AF65-F5344CB8AC3E}">
        <p14:creationId xmlns:p14="http://schemas.microsoft.com/office/powerpoint/2010/main" val="316061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6390" y="423333"/>
            <a:ext cx="11018520" cy="553998"/>
          </a:xfrm>
        </p:spPr>
        <p:txBody>
          <a:bodyPr/>
          <a:lstStyle/>
          <a:p>
            <a:r>
              <a:rPr lang="en-US" dirty="0"/>
              <a:t>Monitoring feature updates</a:t>
            </a:r>
          </a:p>
        </p:txBody>
      </p:sp>
      <p:sp>
        <p:nvSpPr>
          <p:cNvPr id="6" name="Text Placeholder 5"/>
          <p:cNvSpPr>
            <a:spLocks noGrp="1"/>
          </p:cNvSpPr>
          <p:nvPr>
            <p:ph type="body" sz="quarter" idx="10"/>
          </p:nvPr>
        </p:nvSpPr>
        <p:spPr>
          <a:xfrm>
            <a:off x="586390" y="1434370"/>
            <a:ext cx="11018520" cy="2917722"/>
          </a:xfrm>
        </p:spPr>
        <p:txBody>
          <a:bodyPr/>
          <a:lstStyle/>
          <a:p>
            <a:pPr marL="457200" indent="-457200">
              <a:buFont typeface="Arial" panose="020B0604020202020204" pitchFamily="34" charset="0"/>
              <a:buChar char="•"/>
            </a:pPr>
            <a:r>
              <a:rPr lang="en-IE" dirty="0"/>
              <a:t>Information about the latest updates to Azure products, services, and features, and product roadmaps, and announcements are available at </a:t>
            </a:r>
            <a:r>
              <a:rPr lang="en-IE" dirty="0">
                <a:hlinkClick r:id="rId3"/>
              </a:rPr>
              <a:t>Azure updates</a:t>
            </a:r>
            <a:r>
              <a:rPr lang="en-IE" dirty="0"/>
              <a:t> </a:t>
            </a:r>
          </a:p>
          <a:p>
            <a:pPr marL="457200" indent="-457200">
              <a:buFont typeface="Arial" panose="020B0604020202020204" pitchFamily="34" charset="0"/>
              <a:buChar char="•"/>
            </a:pPr>
            <a:r>
              <a:rPr lang="en-IE" dirty="0"/>
              <a:t>Azure updates page:</a:t>
            </a:r>
          </a:p>
          <a:p>
            <a:pPr marL="800100" lvl="1" indent="-342900">
              <a:buFont typeface="Arial" panose="020B0604020202020204" pitchFamily="34" charset="0"/>
              <a:buChar char="•"/>
            </a:pPr>
            <a:r>
              <a:rPr lang="en-IE" dirty="0"/>
              <a:t>View details about all Azure updates</a:t>
            </a:r>
          </a:p>
          <a:p>
            <a:pPr marL="800100" lvl="1" indent="-342900">
              <a:buFont typeface="Arial" panose="020B0604020202020204" pitchFamily="34" charset="0"/>
              <a:buChar char="•"/>
            </a:pPr>
            <a:r>
              <a:rPr lang="en-IE" dirty="0"/>
              <a:t>See which updates are in general availability, preview, or development</a:t>
            </a:r>
          </a:p>
          <a:p>
            <a:pPr marL="800100" lvl="1" indent="-342900">
              <a:buFont typeface="Arial" panose="020B0604020202020204" pitchFamily="34" charset="0"/>
              <a:buChar char="•"/>
            </a:pPr>
            <a:r>
              <a:rPr lang="en-IE" dirty="0"/>
              <a:t>Subscribe to Azure update notifications by RSS</a:t>
            </a:r>
          </a:p>
        </p:txBody>
      </p:sp>
    </p:spTree>
    <p:extLst>
      <p:ext uri="{BB962C8B-B14F-4D97-AF65-F5344CB8AC3E}">
        <p14:creationId xmlns:p14="http://schemas.microsoft.com/office/powerpoint/2010/main" val="9901330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4199" y="3033713"/>
            <a:ext cx="10270067" cy="498598"/>
          </a:xfrm>
        </p:spPr>
        <p:txBody>
          <a:bodyPr/>
          <a:lstStyle/>
          <a:p>
            <a:r>
              <a:rPr lang="en-US" dirty="0">
                <a:latin typeface="Segoe UI Semibold (Headings)"/>
              </a:rPr>
              <a:t>Lesson 07: Module 4 review questions</a:t>
            </a:r>
            <a:endParaRPr lang="en-US" dirty="0"/>
          </a:p>
        </p:txBody>
      </p:sp>
    </p:spTree>
    <p:extLst>
      <p:ext uri="{BB962C8B-B14F-4D97-AF65-F5344CB8AC3E}">
        <p14:creationId xmlns:p14="http://schemas.microsoft.com/office/powerpoint/2010/main" val="1693256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Module 4 review questions</a:t>
            </a:r>
          </a:p>
        </p:txBody>
      </p:sp>
      <p:sp>
        <p:nvSpPr>
          <p:cNvPr id="6" name="Text Placeholder 5"/>
          <p:cNvSpPr>
            <a:spLocks noGrp="1"/>
          </p:cNvSpPr>
          <p:nvPr>
            <p:ph type="body" sz="quarter" idx="10"/>
          </p:nvPr>
        </p:nvSpPr>
        <p:spPr>
          <a:xfrm>
            <a:off x="586390" y="1434370"/>
            <a:ext cx="11018520" cy="1465016"/>
          </a:xfrm>
        </p:spPr>
        <p:txBody>
          <a:bodyPr/>
          <a:lstStyle/>
          <a:p>
            <a:pPr marL="514350" indent="-514350">
              <a:buFont typeface="+mj-lt"/>
              <a:buAutoNum type="arabicPeriod"/>
            </a:pPr>
            <a:r>
              <a:rPr lang="en-IE" dirty="0"/>
              <a:t>What is an Azure subscription?</a:t>
            </a:r>
          </a:p>
          <a:p>
            <a:pPr marL="514350" indent="-514350">
              <a:buFont typeface="+mj-lt"/>
              <a:buAutoNum type="arabicPeriod"/>
            </a:pPr>
            <a:r>
              <a:rPr lang="en-IE" dirty="0"/>
              <a:t>Which of the follows are factors affecting costs?</a:t>
            </a:r>
          </a:p>
          <a:p>
            <a:pPr marL="514350" indent="-514350">
              <a:buFont typeface="+mj-lt"/>
              <a:buAutoNum type="arabicPeriod"/>
            </a:pPr>
            <a:r>
              <a:rPr lang="en-IE" dirty="0"/>
              <a:t>What four paid plan types are available with Azure?</a:t>
            </a:r>
          </a:p>
        </p:txBody>
      </p:sp>
    </p:spTree>
    <p:extLst>
      <p:ext uri="{BB962C8B-B14F-4D97-AF65-F5344CB8AC3E}">
        <p14:creationId xmlns:p14="http://schemas.microsoft.com/office/powerpoint/2010/main" val="34077567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4200" y="3033713"/>
            <a:ext cx="9144000" cy="498598"/>
          </a:xfrm>
        </p:spPr>
        <p:txBody>
          <a:bodyPr/>
          <a:lstStyle/>
          <a:p>
            <a:r>
              <a:rPr lang="en-US" dirty="0">
                <a:latin typeface="Segoe UI Semibold (Headings)"/>
              </a:rPr>
              <a:t>Lesson 02: Azure subscriptions</a:t>
            </a:r>
            <a:endParaRPr lang="en-US" dirty="0"/>
          </a:p>
        </p:txBody>
      </p:sp>
    </p:spTree>
    <p:extLst>
      <p:ext uri="{BB962C8B-B14F-4D97-AF65-F5344CB8AC3E}">
        <p14:creationId xmlns:p14="http://schemas.microsoft.com/office/powerpoint/2010/main" val="2463748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Azure subscriptions</a:t>
            </a:r>
          </a:p>
        </p:txBody>
      </p:sp>
      <p:sp>
        <p:nvSpPr>
          <p:cNvPr id="6" name="Text Placeholder 5"/>
          <p:cNvSpPr>
            <a:spLocks noGrp="1"/>
          </p:cNvSpPr>
          <p:nvPr>
            <p:ph type="body" sz="quarter" idx="10"/>
          </p:nvPr>
        </p:nvSpPr>
        <p:spPr>
          <a:xfrm>
            <a:off x="584200" y="1092466"/>
            <a:ext cx="11018520" cy="1200329"/>
          </a:xfrm>
        </p:spPr>
        <p:txBody>
          <a:bodyPr/>
          <a:lstStyle/>
          <a:p>
            <a:r>
              <a:rPr lang="en-IE" sz="2600" dirty="0"/>
              <a:t>An Azure subscription provides you with authenticated and authorized access to Azure products and services and allows you to provision resources on Azure. It is a logical unit of Azure services that links to an Azure account.</a:t>
            </a:r>
          </a:p>
        </p:txBody>
      </p:sp>
      <p:sp>
        <p:nvSpPr>
          <p:cNvPr id="4" name="Text Placeholder 5">
            <a:extLst>
              <a:ext uri="{FF2B5EF4-FFF2-40B4-BE49-F238E27FC236}">
                <a16:creationId xmlns:a16="http://schemas.microsoft.com/office/drawing/2014/main" id="{577684E5-A912-4902-B622-363A3EE4A5ED}"/>
              </a:ext>
            </a:extLst>
          </p:cNvPr>
          <p:cNvSpPr txBox="1">
            <a:spLocks/>
          </p:cNvSpPr>
          <p:nvPr/>
        </p:nvSpPr>
        <p:spPr>
          <a:xfrm>
            <a:off x="584200" y="4903759"/>
            <a:ext cx="11018520" cy="1600438"/>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IE" sz="2600" dirty="0"/>
              <a:t>Azure offers free and paid subscription options to suit different needs and requirements. An account can have one subscription or multiple subscriptions that have different billing models, and to which you apply different access-management policies.</a:t>
            </a:r>
          </a:p>
        </p:txBody>
      </p:sp>
      <p:pic>
        <p:nvPicPr>
          <p:cNvPr id="5" name="Picture 4" descr="A bidirectional arrow labeled authentication and authorization connects Azure subscriptions to an Azure account.">
            <a:extLst>
              <a:ext uri="{FF2B5EF4-FFF2-40B4-BE49-F238E27FC236}">
                <a16:creationId xmlns:a16="http://schemas.microsoft.com/office/drawing/2014/main" id="{BAD6613D-A42A-4CDB-83C9-EA3D23DAB3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46151" y="2811244"/>
            <a:ext cx="7087108" cy="2092515"/>
          </a:xfrm>
          <a:prstGeom prst="rect">
            <a:avLst/>
          </a:prstGeom>
        </p:spPr>
      </p:pic>
    </p:spTree>
    <p:extLst>
      <p:ext uri="{BB962C8B-B14F-4D97-AF65-F5344CB8AC3E}">
        <p14:creationId xmlns:p14="http://schemas.microsoft.com/office/powerpoint/2010/main" val="1793706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Subscription uses and options</a:t>
            </a:r>
          </a:p>
        </p:txBody>
      </p:sp>
      <p:sp>
        <p:nvSpPr>
          <p:cNvPr id="6" name="Text Placeholder 5"/>
          <p:cNvSpPr>
            <a:spLocks noGrp="1"/>
          </p:cNvSpPr>
          <p:nvPr>
            <p:ph type="body" sz="quarter" idx="10"/>
          </p:nvPr>
        </p:nvSpPr>
        <p:spPr>
          <a:xfrm>
            <a:off x="584200" y="1435497"/>
            <a:ext cx="11018520" cy="3681008"/>
          </a:xfrm>
        </p:spPr>
        <p:txBody>
          <a:bodyPr/>
          <a:lstStyle/>
          <a:p>
            <a:r>
              <a:rPr lang="en-IE" dirty="0"/>
              <a:t>You can use Azure subscriptions to define boundaries around Azure products, services, and resources. </a:t>
            </a:r>
          </a:p>
          <a:p>
            <a:r>
              <a:rPr lang="en-IE" dirty="0"/>
              <a:t>Two types of subscription boundaries that you can use:</a:t>
            </a:r>
          </a:p>
          <a:p>
            <a:pPr lvl="1"/>
            <a:r>
              <a:rPr lang="en-IE" dirty="0"/>
              <a:t>Billing boundary. This subscription type determines how an Azure account is billed for using Azure. You can create multiple subscriptions for different types of billing requirements.</a:t>
            </a:r>
          </a:p>
          <a:p>
            <a:pPr lvl="1"/>
            <a:r>
              <a:rPr lang="en-IE" dirty="0"/>
              <a:t>Access control boundary. Azure will apply access management policies at the subscription level, and you can create separate subscriptions to reflect different organizational structures. </a:t>
            </a:r>
          </a:p>
          <a:p>
            <a:r>
              <a:rPr lang="en-IE" dirty="0"/>
              <a:t>Several other subscription types to choose from include the Free account and Pay-As-You-Go.</a:t>
            </a:r>
          </a:p>
        </p:txBody>
      </p:sp>
    </p:spTree>
    <p:extLst>
      <p:ext uri="{BB962C8B-B14F-4D97-AF65-F5344CB8AC3E}">
        <p14:creationId xmlns:p14="http://schemas.microsoft.com/office/powerpoint/2010/main" val="1021828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446350" y="465256"/>
            <a:ext cx="11018520" cy="553998"/>
          </a:xfrm>
        </p:spPr>
        <p:txBody>
          <a:bodyPr/>
          <a:lstStyle/>
          <a:p>
            <a:r>
              <a:rPr lang="en-US" b="1" dirty="0"/>
              <a:t>Management groups</a:t>
            </a:r>
            <a:endParaRPr lang="en-US" dirty="0"/>
          </a:p>
        </p:txBody>
      </p:sp>
      <p:sp>
        <p:nvSpPr>
          <p:cNvPr id="6" name="Text Placeholder 5"/>
          <p:cNvSpPr>
            <a:spLocks noGrp="1"/>
          </p:cNvSpPr>
          <p:nvPr>
            <p:ph type="body" sz="quarter" idx="10"/>
          </p:nvPr>
        </p:nvSpPr>
        <p:spPr>
          <a:xfrm>
            <a:off x="446350" y="1101801"/>
            <a:ext cx="3960758" cy="5548183"/>
          </a:xfrm>
        </p:spPr>
        <p:txBody>
          <a:bodyPr/>
          <a:lstStyle/>
          <a:p>
            <a:r>
              <a:rPr lang="en-US" sz="2600" i="1" dirty="0"/>
              <a:t>Azure Management groups </a:t>
            </a:r>
            <a:r>
              <a:rPr lang="en-US" sz="2600" dirty="0"/>
              <a:t>are containers for managing access, policies, and compliance across multiple Azure subscriptions</a:t>
            </a:r>
          </a:p>
          <a:p>
            <a:r>
              <a:rPr lang="en-US" sz="2600" dirty="0"/>
              <a:t> </a:t>
            </a:r>
            <a:r>
              <a:rPr lang="en-US" sz="2600" i="1" dirty="0"/>
              <a:t>Management groups </a:t>
            </a:r>
            <a:r>
              <a:rPr lang="en-US" sz="2600" dirty="0"/>
              <a:t>allow you to order your Azure resources hierarchically into collections, which provide a further level of classification beyond subscriptions.</a:t>
            </a:r>
          </a:p>
        </p:txBody>
      </p:sp>
      <p:pic>
        <p:nvPicPr>
          <p:cNvPr id="4" name="Picture 3" descr="A picture containing screenshot&#10;&#10;Description automatically generated">
            <a:extLst>
              <a:ext uri="{FF2B5EF4-FFF2-40B4-BE49-F238E27FC236}">
                <a16:creationId xmlns:a16="http://schemas.microsoft.com/office/drawing/2014/main" id="{559F0BEF-4227-4530-985A-1531FDEF0B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43309" y="1019254"/>
            <a:ext cx="7555158" cy="5630730"/>
          </a:xfrm>
          <a:prstGeom prst="rect">
            <a:avLst/>
          </a:prstGeom>
        </p:spPr>
      </p:pic>
    </p:spTree>
    <p:extLst>
      <p:ext uri="{BB962C8B-B14F-4D97-AF65-F5344CB8AC3E}">
        <p14:creationId xmlns:p14="http://schemas.microsoft.com/office/powerpoint/2010/main" val="42233540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4200" y="3033713"/>
            <a:ext cx="9144000" cy="498598"/>
          </a:xfrm>
        </p:spPr>
        <p:txBody>
          <a:bodyPr/>
          <a:lstStyle/>
          <a:p>
            <a:r>
              <a:rPr lang="en-US" dirty="0">
                <a:latin typeface="Segoe UI Semibold (Headings)"/>
              </a:rPr>
              <a:t>Lesson 03: Planning and managing costs</a:t>
            </a:r>
            <a:endParaRPr lang="en-US" dirty="0"/>
          </a:p>
        </p:txBody>
      </p:sp>
    </p:spTree>
    <p:extLst>
      <p:ext uri="{BB962C8B-B14F-4D97-AF65-F5344CB8AC3E}">
        <p14:creationId xmlns:p14="http://schemas.microsoft.com/office/powerpoint/2010/main" val="33606522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IE" dirty="0"/>
              <a:t>Purchasing Azure products and services</a:t>
            </a:r>
            <a:endParaRPr lang="en-US" dirty="0"/>
          </a:p>
        </p:txBody>
      </p:sp>
      <p:sp>
        <p:nvSpPr>
          <p:cNvPr id="6" name="Text Placeholder 5"/>
          <p:cNvSpPr>
            <a:spLocks noGrp="1"/>
          </p:cNvSpPr>
          <p:nvPr>
            <p:ph type="body" sz="quarter" idx="10"/>
          </p:nvPr>
        </p:nvSpPr>
        <p:spPr>
          <a:xfrm>
            <a:off x="584200" y="1435497"/>
            <a:ext cx="11018520" cy="5019836"/>
          </a:xfrm>
        </p:spPr>
        <p:txBody>
          <a:bodyPr/>
          <a:lstStyle/>
          <a:p>
            <a:r>
              <a:rPr lang="en-IE" dirty="0"/>
              <a:t>Three main customer types on which the available purchasing options for Azure products and services are contingent are:</a:t>
            </a:r>
          </a:p>
          <a:p>
            <a:pPr lvl="1">
              <a:spcAft>
                <a:spcPts val="600"/>
              </a:spcAft>
            </a:pPr>
            <a:r>
              <a:rPr lang="en-IE" b="1" dirty="0"/>
              <a:t>Enterprise</a:t>
            </a:r>
            <a:r>
              <a:rPr lang="en-IE" dirty="0"/>
              <a:t>: Enterprise customers sign an Enterprise Agreement with Azure that commits them to spending a negotiated amount on Azure services, which they typically pay annually. </a:t>
            </a:r>
          </a:p>
          <a:p>
            <a:pPr lvl="1">
              <a:spcAft>
                <a:spcPts val="600"/>
              </a:spcAft>
            </a:pPr>
            <a:r>
              <a:rPr lang="en-IE" b="1" dirty="0"/>
              <a:t>Web direct</a:t>
            </a:r>
            <a:r>
              <a:rPr lang="en-IE" dirty="0"/>
              <a:t>: Web direct customers sign up for Azure through </a:t>
            </a:r>
            <a:r>
              <a:rPr lang="en-IE" dirty="0">
                <a:hlinkClick r:id="rId3"/>
              </a:rPr>
              <a:t>the Azure website</a:t>
            </a:r>
            <a:r>
              <a:rPr lang="en-IE" dirty="0"/>
              <a:t>. </a:t>
            </a:r>
          </a:p>
          <a:p>
            <a:pPr lvl="1">
              <a:spcAft>
                <a:spcPts val="600"/>
              </a:spcAft>
            </a:pPr>
            <a:r>
              <a:rPr lang="en-IE" b="1" dirty="0"/>
              <a:t>Cloud solution providers (CSPs): </a:t>
            </a:r>
            <a:r>
              <a:rPr lang="en-IE" dirty="0"/>
              <a:t>Typically are Microsoft partner companies that a customer hires to build solutions on top of Azure. Payment and billing for Azure usage occurs through the customer's CSP.</a:t>
            </a:r>
          </a:p>
          <a:p>
            <a:endParaRPr lang="en-IE" dirty="0"/>
          </a:p>
          <a:p>
            <a:r>
              <a:rPr lang="en-IE" dirty="0"/>
              <a:t>Products and services in Azure are arranged by category, such as compute and networking, which have various resources that you can provision.</a:t>
            </a:r>
          </a:p>
        </p:txBody>
      </p:sp>
    </p:spTree>
    <p:extLst>
      <p:ext uri="{BB962C8B-B14F-4D97-AF65-F5344CB8AC3E}">
        <p14:creationId xmlns:p14="http://schemas.microsoft.com/office/powerpoint/2010/main" val="15695772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WHITE TEMPLATE">
  <a:themeElements>
    <a:clrScheme name="ST_Illustration_White_Blue">
      <a:dk1>
        <a:srgbClr val="1A1A1A"/>
      </a:dk1>
      <a:lt1>
        <a:srgbClr val="FFFFFF"/>
      </a:lt1>
      <a:dk2>
        <a:srgbClr val="0D0D0D"/>
      </a:dk2>
      <a:lt2>
        <a:srgbClr val="D2D2D2"/>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Illustration_2018_Cloud_011.potx" id="{762B47AA-A827-4F63-8EDD-1F6B4767BB62}" vid="{53DB83EF-4F78-4F48-A301-01610C79C1EF}"/>
    </a:ext>
  </a:extLst>
</a:theme>
</file>

<file path=ppt/theme/theme2.xml><?xml version="1.0" encoding="utf-8"?>
<a:theme xmlns:a="http://schemas.openxmlformats.org/drawingml/2006/main" name="SOFT BLACK TEMPLATE">
  <a:themeElements>
    <a:clrScheme name="ST_Illusttration_Soft_Black">
      <a:dk1>
        <a:srgbClr val="1A1A1A"/>
      </a:dk1>
      <a:lt1>
        <a:srgbClr val="FFFFFF"/>
      </a:lt1>
      <a:dk2>
        <a:srgbClr val="0D0D0D"/>
      </a:dk2>
      <a:lt2>
        <a:srgbClr val="D2D2D2"/>
      </a:lt2>
      <a:accent1>
        <a:srgbClr val="0078D4"/>
      </a:accent1>
      <a:accent2>
        <a:srgbClr val="00BCF2"/>
      </a:accent2>
      <a:accent3>
        <a:srgbClr val="107C10"/>
      </a:accent3>
      <a:accent4>
        <a:srgbClr val="D73B01"/>
      </a:accent4>
      <a:accent5>
        <a:srgbClr val="FFB900"/>
      </a:accent5>
      <a:accent6>
        <a:srgbClr val="E6E6E6"/>
      </a:accent6>
      <a:hlink>
        <a:srgbClr val="00BCF2"/>
      </a:hlink>
      <a:folHlink>
        <a:srgbClr val="00BCF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Illustration_2018_Cloud_011.potx" id="{762B47AA-A827-4F63-8EDD-1F6B4767BB62}" vid="{A3FBD5A9-6ED4-4247-B514-45D69F798535}"/>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A2B0BB5962AB3C45A9A1CE1EC4C4F647" ma:contentTypeVersion="3" ma:contentTypeDescription="Create a new document." ma:contentTypeScope="" ma:versionID="f0876370c90de824ab54c09b0bd2a056">
  <xsd:schema xmlns:xsd="http://www.w3.org/2001/XMLSchema" xmlns:xs="http://www.w3.org/2001/XMLSchema" xmlns:p="http://schemas.microsoft.com/office/2006/metadata/properties" xmlns:ns3="630a2e83-186a-4a0f-ab27-bee8a8096abc" targetNamespace="http://schemas.microsoft.com/office/2006/metadata/properties" ma:root="true" ma:fieldsID="a2a3b5ed8b4accd7c8a398d0cb075271" ns3:_="">
    <xsd:import namespace="630a2e83-186a-4a0f-ab27-bee8a8096abc"/>
    <xsd:element name="properties">
      <xsd:complexType>
        <xsd:sequence>
          <xsd:element name="documentManagement">
            <xsd:complexType>
              <xsd:all>
                <xsd:element ref="ns3:SharedWithUsers" minOccurs="0"/>
                <xsd:element ref="ns3:SharedWithDetails" minOccurs="0"/>
                <xsd:element ref="ns3: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30a2e83-186a-4a0f-ab27-bee8a8096abc"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F990F116-B58F-4255-B05B-DA3808E0E5C6}">
  <ds:schemaRefs>
    <ds:schemaRef ds:uri="http://purl.org/dc/elements/1.1/"/>
    <ds:schemaRef ds:uri="http://schemas.microsoft.com/office/2006/metadata/properties"/>
    <ds:schemaRef ds:uri="http://purl.org/dc/terms/"/>
    <ds:schemaRef ds:uri="http://schemas.openxmlformats.org/package/2006/metadata/core-properties"/>
    <ds:schemaRef ds:uri="630a2e83-186a-4a0f-ab27-bee8a8096abc"/>
    <ds:schemaRef ds:uri="http://schemas.microsoft.com/office/2006/documentManagement/types"/>
    <ds:schemaRef ds:uri="http://schemas.microsoft.com/office/infopath/2007/PartnerControls"/>
    <ds:schemaRef ds:uri="http://www.w3.org/XML/1998/namespace"/>
    <ds:schemaRef ds:uri="http://purl.org/dc/dcmitype/"/>
  </ds:schemaRefs>
</ds:datastoreItem>
</file>

<file path=customXml/itemProps3.xml><?xml version="1.0" encoding="utf-8"?>
<ds:datastoreItem xmlns:ds="http://schemas.openxmlformats.org/officeDocument/2006/customXml" ds:itemID="{F330841A-A209-44E7-824E-9DDB4DE0DC3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30a2e83-186a-4a0f-ab27-bee8a8096ab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16-9_Illustration_2018_Cloud_011</Template>
  <TotalTime>80</TotalTime>
  <Words>6050</Words>
  <Application>Microsoft Office PowerPoint</Application>
  <PresentationFormat>Widescreen</PresentationFormat>
  <Paragraphs>466</Paragraphs>
  <Slides>36</Slides>
  <Notes>36</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36</vt:i4>
      </vt:variant>
    </vt:vector>
  </HeadingPairs>
  <TitlesOfParts>
    <vt:vector size="46" baseType="lpstr">
      <vt:lpstr>Arial</vt:lpstr>
      <vt:lpstr>Consolas</vt:lpstr>
      <vt:lpstr>Segoe UI</vt:lpstr>
      <vt:lpstr>Segoe UI Light</vt:lpstr>
      <vt:lpstr>Segoe UI Semibold</vt:lpstr>
      <vt:lpstr>Segoe UI Semibold (Headings)</vt:lpstr>
      <vt:lpstr>Segoe UI Semilight</vt:lpstr>
      <vt:lpstr>Wingdings</vt:lpstr>
      <vt:lpstr>WHITE TEMPLATE</vt:lpstr>
      <vt:lpstr>SOFT BLACK TEMPLATE</vt:lpstr>
      <vt:lpstr>AZ-900T01 Module 04:  Azure pricing and support</vt:lpstr>
      <vt:lpstr>Lesson 01: Learning objectives</vt:lpstr>
      <vt:lpstr>Module 4 – Learning objectives</vt:lpstr>
      <vt:lpstr>Lesson 02: Azure subscriptions</vt:lpstr>
      <vt:lpstr>Azure subscriptions</vt:lpstr>
      <vt:lpstr>Subscription uses and options</vt:lpstr>
      <vt:lpstr>Management groups</vt:lpstr>
      <vt:lpstr>Lesson 03: Planning and managing costs</vt:lpstr>
      <vt:lpstr>Purchasing Azure products and services</vt:lpstr>
      <vt:lpstr>Azure free account</vt:lpstr>
      <vt:lpstr>Factors affecting costs</vt:lpstr>
      <vt:lpstr>Zones for Billing Purposes</vt:lpstr>
      <vt:lpstr>Pricing calculator</vt:lpstr>
      <vt:lpstr>Walkthrough-Generate an Azure Pricing Calculator estimate</vt:lpstr>
      <vt:lpstr>Total cost of ownership (TCO) calculator</vt:lpstr>
      <vt:lpstr>Walkthrough-Generate an Azure TCO Calculator cost comparison report</vt:lpstr>
      <vt:lpstr>Minimizing costs</vt:lpstr>
      <vt:lpstr>Azure Cost Management</vt:lpstr>
      <vt:lpstr>Lesson 04: Support options available with Azure</vt:lpstr>
      <vt:lpstr>Support plan options</vt:lpstr>
      <vt:lpstr>Opening a support ticket</vt:lpstr>
      <vt:lpstr>Alternative support channels</vt:lpstr>
      <vt:lpstr>Knowledge Center</vt:lpstr>
      <vt:lpstr>Lesson 05: Azure Service Level Agreements (SLAs)</vt:lpstr>
      <vt:lpstr>Service Level Agreements  (SLAs)</vt:lpstr>
      <vt:lpstr>SLAs for Azure products and services</vt:lpstr>
      <vt:lpstr>Composite SLAs</vt:lpstr>
      <vt:lpstr>Improving application SLAs</vt:lpstr>
      <vt:lpstr>Improving application SLAs - continued</vt:lpstr>
      <vt:lpstr>Lesson 06: Service lifecycle in Azure</vt:lpstr>
      <vt:lpstr>Public and private preview features</vt:lpstr>
      <vt:lpstr>How to access preview features</vt:lpstr>
      <vt:lpstr>General Availability</vt:lpstr>
      <vt:lpstr>Monitoring feature updates</vt:lpstr>
      <vt:lpstr>Lesson 07: Module 4 review questions</vt:lpstr>
      <vt:lpstr>Module 4 review questions</vt:lpstr>
    </vt:vector>
  </TitlesOfParts>
  <Manager>&lt;Comms manager name here&gt;</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Event name or presentation title</dc:title>
  <dc:subject>&lt;Event name&gt;</dc:subject>
  <dc:creator>Evelyn Sheahan</dc:creator>
  <cp:keywords/>
  <dc:description/>
  <cp:lastModifiedBy>Eamonn Kelly</cp:lastModifiedBy>
  <cp:revision>26</cp:revision>
  <dcterms:created xsi:type="dcterms:W3CDTF">2018-07-31T14:16:34Z</dcterms:created>
  <dcterms:modified xsi:type="dcterms:W3CDTF">2019-04-06T06:29:58Z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0x010100A2B0BB5962AB3C45A9A1CE1EC4C4F647</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maryfj@microsoft.com</vt:lpwstr>
  </property>
  <property fmtid="{D5CDD505-2E9C-101B-9397-08002B2CF9AE}" pid="15" name="MSIP_Label_f42aa342-8706-4288-bd11-ebb85995028c_SetDate">
    <vt:lpwstr>2017-08-29T14:27:20.8568347-07:00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ies>
</file>